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67275" cy="42794238"/>
  <p:notesSz cx="6669088" cy="9775825"/>
  <p:custDataLst>
    <p:tags r:id="rId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/>
        <a:ea typeface="+mn-ea"/>
        <a:cs typeface="+mn-cs"/>
      </a:defRPr>
    </a:lvl1pPr>
    <a:lvl2pPr marL="456999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/>
        <a:ea typeface="+mn-ea"/>
        <a:cs typeface="+mn-cs"/>
      </a:defRPr>
    </a:lvl2pPr>
    <a:lvl3pPr marL="913998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/>
        <a:ea typeface="+mn-ea"/>
        <a:cs typeface="+mn-cs"/>
      </a:defRPr>
    </a:lvl3pPr>
    <a:lvl4pPr marL="1370984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/>
        <a:ea typeface="+mn-ea"/>
        <a:cs typeface="+mn-cs"/>
      </a:defRPr>
    </a:lvl4pPr>
    <a:lvl5pPr marL="1827978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/>
        <a:ea typeface="+mn-ea"/>
        <a:cs typeface="+mn-cs"/>
      </a:defRPr>
    </a:lvl5pPr>
    <a:lvl6pPr marL="2284978" algn="l" defTabSz="913998" rtl="0" eaLnBrk="1" latinLnBrk="0" hangingPunct="1">
      <a:defRPr sz="3200" kern="1200">
        <a:solidFill>
          <a:schemeClr val="tx1"/>
        </a:solidFill>
        <a:latin typeface="Arial"/>
        <a:ea typeface="+mn-ea"/>
        <a:cs typeface="+mn-cs"/>
      </a:defRPr>
    </a:lvl6pPr>
    <a:lvl7pPr marL="2741977" algn="l" defTabSz="913998" rtl="0" eaLnBrk="1" latinLnBrk="0" hangingPunct="1">
      <a:defRPr sz="3200" kern="1200">
        <a:solidFill>
          <a:schemeClr val="tx1"/>
        </a:solidFill>
        <a:latin typeface="Arial"/>
        <a:ea typeface="+mn-ea"/>
        <a:cs typeface="+mn-cs"/>
      </a:defRPr>
    </a:lvl7pPr>
    <a:lvl8pPr marL="3198976" algn="l" defTabSz="913998" rtl="0" eaLnBrk="1" latinLnBrk="0" hangingPunct="1">
      <a:defRPr sz="3200" kern="1200">
        <a:solidFill>
          <a:schemeClr val="tx1"/>
        </a:solidFill>
        <a:latin typeface="Arial"/>
        <a:ea typeface="+mn-ea"/>
        <a:cs typeface="+mn-cs"/>
      </a:defRPr>
    </a:lvl8pPr>
    <a:lvl9pPr marL="3655961" algn="l" defTabSz="913998" rtl="0" eaLnBrk="1" latinLnBrk="0" hangingPunct="1">
      <a:defRPr sz="32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418">
          <p15:clr>
            <a:srgbClr val="A4A3A4"/>
          </p15:clr>
        </p15:guide>
        <p15:guide id="2" pos="177">
          <p15:clr>
            <a:srgbClr val="A4A3A4"/>
          </p15:clr>
        </p15:guide>
        <p15:guide id="3" pos="17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D"/>
    <a:srgbClr val="FE7AFE"/>
    <a:srgbClr val="F8F8F8"/>
    <a:srgbClr val="EAEAEA"/>
    <a:srgbClr val="FFFFBF"/>
    <a:srgbClr val="FFFF9D"/>
    <a:srgbClr val="FFF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 autoAdjust="0"/>
  </p:normalViewPr>
  <p:slideViewPr>
    <p:cSldViewPr>
      <p:cViewPr>
        <p:scale>
          <a:sx n="50" d="100"/>
          <a:sy n="50" d="100"/>
        </p:scale>
        <p:origin x="-708" y="8322"/>
      </p:cViewPr>
      <p:guideLst>
        <p:guide orient="horz" pos="12418"/>
        <p:guide pos="177"/>
        <p:guide pos="17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D777B7-0BF9-4985-842D-86A04A92BEB8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929A76C-0066-4B81-8563-CDE31CB26E41}">
      <dgm:prSet phldrT="[Text]"/>
      <dgm:spPr/>
      <dgm:t>
        <a:bodyPr/>
        <a:lstStyle/>
        <a:p>
          <a:r>
            <a:rPr lang="en-GB" dirty="0"/>
            <a:t>Renal impairment studies (HSA, AAG, </a:t>
          </a:r>
          <a:r>
            <a:rPr lang="en-GB" dirty="0" err="1"/>
            <a:t>f</a:t>
          </a:r>
          <a:r>
            <a:rPr lang="en-GB" baseline="-25000" dirty="0" err="1"/>
            <a:t>u</a:t>
          </a:r>
          <a:r>
            <a:rPr lang="en-GB" dirty="0"/>
            <a:t>, </a:t>
          </a:r>
          <a:r>
            <a:rPr lang="en-GB" dirty="0" err="1"/>
            <a:t>f</a:t>
          </a:r>
          <a:r>
            <a:rPr lang="en-GB" baseline="-25000" dirty="0" err="1"/>
            <a:t>e</a:t>
          </a:r>
          <a:r>
            <a:rPr lang="en-GB" dirty="0"/>
            <a:t>)in </a:t>
          </a:r>
          <a:r>
            <a:rPr lang="en-GB" dirty="0" smtClean="0"/>
            <a:t>healthy </a:t>
          </a:r>
          <a:r>
            <a:rPr lang="en-GB" dirty="0"/>
            <a:t>and renal disease. </a:t>
          </a:r>
        </a:p>
        <a:p>
          <a:r>
            <a:rPr lang="en-GB" dirty="0"/>
            <a:t>Database used: Cochrane library</a:t>
          </a:r>
        </a:p>
        <a:p>
          <a:r>
            <a:rPr lang="en-GB" dirty="0"/>
            <a:t>(23 studies)  </a:t>
          </a:r>
        </a:p>
        <a:p>
          <a:endParaRPr lang="en-GB" dirty="0"/>
        </a:p>
      </dgm:t>
    </dgm:pt>
    <dgm:pt modelId="{21F088A0-1069-4FF1-B425-4201AFE64AD2}" type="parTrans" cxnId="{4EFC4A92-858B-4CAB-90A5-A34B488E9DCC}">
      <dgm:prSet/>
      <dgm:spPr/>
      <dgm:t>
        <a:bodyPr/>
        <a:lstStyle/>
        <a:p>
          <a:endParaRPr lang="en-GB"/>
        </a:p>
      </dgm:t>
    </dgm:pt>
    <dgm:pt modelId="{094AF2FF-C682-44DD-8066-32E69A5CBF28}" type="sibTrans" cxnId="{4EFC4A92-858B-4CAB-90A5-A34B488E9DCC}">
      <dgm:prSet/>
      <dgm:spPr/>
      <dgm:t>
        <a:bodyPr/>
        <a:lstStyle/>
        <a:p>
          <a:endParaRPr lang="en-GB"/>
        </a:p>
      </dgm:t>
    </dgm:pt>
    <dgm:pt modelId="{CEB4E9FD-6376-471A-BF6B-4B7F20387FC1}">
      <dgm:prSet phldrT="[Text]"/>
      <dgm:spPr/>
      <dgm:t>
        <a:bodyPr/>
        <a:lstStyle/>
        <a:p>
          <a:r>
            <a:rPr lang="en-GB" dirty="0">
              <a:latin typeface="+mn-lt"/>
            </a:rPr>
            <a:t>HSA Prediction </a:t>
          </a:r>
        </a:p>
        <a:p>
          <a:r>
            <a:rPr lang="en-GB" dirty="0">
              <a:effectLst/>
              <a:latin typeface="+mn-lt"/>
              <a:ea typeface="Calibri"/>
              <a:cs typeface="Arial"/>
            </a:rPr>
            <a:t>The data obtained from (Kopple </a:t>
          </a:r>
          <a:r>
            <a:rPr lang="en-GB" i="1" dirty="0">
              <a:effectLst/>
              <a:latin typeface="+mn-lt"/>
              <a:ea typeface="Calibri"/>
              <a:cs typeface="Arial"/>
            </a:rPr>
            <a:t>et al.</a:t>
          </a:r>
          <a:r>
            <a:rPr lang="en-GB" dirty="0">
              <a:effectLst/>
              <a:latin typeface="+mn-lt"/>
              <a:ea typeface="Calibri"/>
              <a:cs typeface="Arial"/>
            </a:rPr>
            <a:t>, 2000)</a:t>
          </a:r>
        </a:p>
        <a:p>
          <a:r>
            <a:rPr lang="en-GB" dirty="0">
              <a:effectLst/>
              <a:latin typeface="+mn-lt"/>
              <a:cs typeface="Arial"/>
            </a:rPr>
            <a:t>Statistical Model used: </a:t>
          </a:r>
        </a:p>
        <a:p>
          <a:r>
            <a:rPr lang="en-GB" b="0" dirty="0">
              <a:latin typeface="+mn-lt"/>
            </a:rPr>
            <a:t>y</a:t>
          </a:r>
          <a:r>
            <a:rPr lang="en-GB" b="1" dirty="0">
              <a:latin typeface="+mn-lt"/>
            </a:rPr>
            <a:t>=0.00005x^2-0.0004x+3.9875</a:t>
          </a:r>
          <a:endParaRPr lang="en-GB" dirty="0">
            <a:latin typeface="+mn-lt"/>
          </a:endParaRPr>
        </a:p>
      </dgm:t>
    </dgm:pt>
    <dgm:pt modelId="{118E338F-933B-41C2-8CD5-0B9A347DE4F7}" type="parTrans" cxnId="{DE3249CF-16CA-45FF-A119-C2F8B617D37B}">
      <dgm:prSet/>
      <dgm:spPr/>
      <dgm:t>
        <a:bodyPr/>
        <a:lstStyle/>
        <a:p>
          <a:endParaRPr lang="en-GB"/>
        </a:p>
      </dgm:t>
    </dgm:pt>
    <dgm:pt modelId="{0473CC16-4937-4EB3-850C-E9EC3CCD42CE}" type="sibTrans" cxnId="{DE3249CF-16CA-45FF-A119-C2F8B617D37B}">
      <dgm:prSet/>
      <dgm:spPr/>
      <dgm:t>
        <a:bodyPr/>
        <a:lstStyle/>
        <a:p>
          <a:endParaRPr lang="en-GB"/>
        </a:p>
      </dgm:t>
    </dgm:pt>
    <dgm:pt modelId="{5DABC2DC-FEAC-498E-9976-D379C43FBD1B}">
      <dgm:prSet/>
      <dgm:spPr/>
      <dgm:t>
        <a:bodyPr/>
        <a:lstStyle/>
        <a:p>
          <a:r>
            <a:rPr lang="en-GB" dirty="0"/>
            <a:t>AAG Predictions </a:t>
          </a:r>
        </a:p>
        <a:p>
          <a:r>
            <a:rPr lang="en-GB" dirty="0"/>
            <a:t>7 RI studies were used</a:t>
          </a:r>
        </a:p>
        <a:p>
          <a:r>
            <a:rPr lang="en-GB" dirty="0">
              <a:effectLst/>
              <a:latin typeface="Calibri"/>
              <a:cs typeface="Arial"/>
            </a:rPr>
            <a:t>Statistical Model used: </a:t>
          </a:r>
        </a:p>
        <a:p>
          <a:r>
            <a:rPr lang="en-GB" dirty="0"/>
            <a:t> </a:t>
          </a:r>
          <a:r>
            <a:rPr lang="en-GB" b="1" dirty="0"/>
            <a:t>y=-0.0031x2 + 0.3239x + 20.143</a:t>
          </a:r>
          <a:endParaRPr lang="en-GB" dirty="0"/>
        </a:p>
      </dgm:t>
    </dgm:pt>
    <dgm:pt modelId="{2F904119-E9B6-4F04-AF4C-F474302D72D7}" type="parTrans" cxnId="{7C8BB104-0279-4D44-9C33-1449F32EED2E}">
      <dgm:prSet/>
      <dgm:spPr/>
      <dgm:t>
        <a:bodyPr/>
        <a:lstStyle/>
        <a:p>
          <a:endParaRPr lang="en-GB"/>
        </a:p>
      </dgm:t>
    </dgm:pt>
    <dgm:pt modelId="{5D4774F1-6279-426C-85A2-197E149B541C}" type="sibTrans" cxnId="{7C8BB104-0279-4D44-9C33-1449F32EED2E}">
      <dgm:prSet/>
      <dgm:spPr/>
      <dgm:t>
        <a:bodyPr/>
        <a:lstStyle/>
        <a:p>
          <a:endParaRPr lang="en-GB"/>
        </a:p>
      </dgm:t>
    </dgm:pt>
    <dgm:pt modelId="{B01204CD-9C9B-4120-9A4F-C4F15B75E631}" type="pres">
      <dgm:prSet presAssocID="{DAD777B7-0BF9-4985-842D-86A04A92BEB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26CDBA1-2BD2-4EFC-A7FD-A22E1C552B3B}" type="pres">
      <dgm:prSet presAssocID="{4929A76C-0066-4B81-8563-CDE31CB26E41}" presName="hierRoot1" presStyleCnt="0">
        <dgm:presLayoutVars>
          <dgm:hierBranch val="init"/>
        </dgm:presLayoutVars>
      </dgm:prSet>
      <dgm:spPr/>
    </dgm:pt>
    <dgm:pt modelId="{2E9C3C99-1207-4841-B293-86C6D61DB4F3}" type="pres">
      <dgm:prSet presAssocID="{4929A76C-0066-4B81-8563-CDE31CB26E41}" presName="rootComposite1" presStyleCnt="0"/>
      <dgm:spPr/>
    </dgm:pt>
    <dgm:pt modelId="{989A6801-247E-4DB7-9442-E661D01851B3}" type="pres">
      <dgm:prSet presAssocID="{4929A76C-0066-4B81-8563-CDE31CB26E41}" presName="rootText1" presStyleLbl="node0" presStyleIdx="0" presStyleCnt="1" custScaleX="129169" custScaleY="42650" custLinFactNeighborX="498" custLinFactNeighborY="-597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DF17AE-3622-457F-AA98-89C72519499E}" type="pres">
      <dgm:prSet presAssocID="{4929A76C-0066-4B81-8563-CDE31CB26E4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9D0B9C-607B-4547-BCE0-5A86BFBD6F64}" type="pres">
      <dgm:prSet presAssocID="{4929A76C-0066-4B81-8563-CDE31CB26E41}" presName="hierChild2" presStyleCnt="0"/>
      <dgm:spPr/>
    </dgm:pt>
    <dgm:pt modelId="{024D6F67-9401-41B3-A2D4-7E9C03B135CD}" type="pres">
      <dgm:prSet presAssocID="{118E338F-933B-41C2-8CD5-0B9A347DE4F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01B9ADF2-1E03-44F8-87C3-C3628E7317A3}" type="pres">
      <dgm:prSet presAssocID="{CEB4E9FD-6376-471A-BF6B-4B7F20387FC1}" presName="hierRoot2" presStyleCnt="0">
        <dgm:presLayoutVars>
          <dgm:hierBranch val="init"/>
        </dgm:presLayoutVars>
      </dgm:prSet>
      <dgm:spPr/>
    </dgm:pt>
    <dgm:pt modelId="{0310AF07-20FC-45AF-BC52-FC265D3EE7B3}" type="pres">
      <dgm:prSet presAssocID="{CEB4E9FD-6376-471A-BF6B-4B7F20387FC1}" presName="rootComposite" presStyleCnt="0"/>
      <dgm:spPr/>
    </dgm:pt>
    <dgm:pt modelId="{78959025-01FA-460B-8E43-A2ECBFF5837E}" type="pres">
      <dgm:prSet presAssocID="{CEB4E9FD-6376-471A-BF6B-4B7F20387FC1}" presName="rootText" presStyleLbl="node2" presStyleIdx="0" presStyleCnt="2" custScaleY="66360" custLinFactNeighborX="733" custLinFactNeighborY="-3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858025-7B54-4115-B4DA-4399290C18D9}" type="pres">
      <dgm:prSet presAssocID="{CEB4E9FD-6376-471A-BF6B-4B7F20387FC1}" presName="rootConnector" presStyleLbl="node2" presStyleIdx="0" presStyleCnt="2"/>
      <dgm:spPr/>
      <dgm:t>
        <a:bodyPr/>
        <a:lstStyle/>
        <a:p>
          <a:endParaRPr lang="en-US"/>
        </a:p>
      </dgm:t>
    </dgm:pt>
    <dgm:pt modelId="{CCD1ABB0-65A5-4565-9F42-C10293FA2F0D}" type="pres">
      <dgm:prSet presAssocID="{CEB4E9FD-6376-471A-BF6B-4B7F20387FC1}" presName="hierChild4" presStyleCnt="0"/>
      <dgm:spPr/>
    </dgm:pt>
    <dgm:pt modelId="{C4414E97-4CFF-45CB-9DF2-7752F993DFEE}" type="pres">
      <dgm:prSet presAssocID="{CEB4E9FD-6376-471A-BF6B-4B7F20387FC1}" presName="hierChild5" presStyleCnt="0"/>
      <dgm:spPr/>
    </dgm:pt>
    <dgm:pt modelId="{83CF1F09-1569-4BF8-A011-E61EAB8EE675}" type="pres">
      <dgm:prSet presAssocID="{2F904119-E9B6-4F04-AF4C-F474302D72D7}" presName="Name37" presStyleLbl="parChTrans1D2" presStyleIdx="1" presStyleCnt="2"/>
      <dgm:spPr/>
      <dgm:t>
        <a:bodyPr/>
        <a:lstStyle/>
        <a:p>
          <a:endParaRPr lang="en-US"/>
        </a:p>
      </dgm:t>
    </dgm:pt>
    <dgm:pt modelId="{F33070E1-0268-48C5-844D-8384E2F2BA38}" type="pres">
      <dgm:prSet presAssocID="{5DABC2DC-FEAC-498E-9976-D379C43FBD1B}" presName="hierRoot2" presStyleCnt="0">
        <dgm:presLayoutVars>
          <dgm:hierBranch val="init"/>
        </dgm:presLayoutVars>
      </dgm:prSet>
      <dgm:spPr/>
    </dgm:pt>
    <dgm:pt modelId="{87961AC1-90BC-4DD5-BB59-38DADCD09492}" type="pres">
      <dgm:prSet presAssocID="{5DABC2DC-FEAC-498E-9976-D379C43FBD1B}" presName="rootComposite" presStyleCnt="0"/>
      <dgm:spPr/>
    </dgm:pt>
    <dgm:pt modelId="{75FAB741-F0FB-4CDC-8F68-1C9B817A633C}" type="pres">
      <dgm:prSet presAssocID="{5DABC2DC-FEAC-498E-9976-D379C43FBD1B}" presName="rootText" presStyleLbl="node2" presStyleIdx="1" presStyleCnt="2" custScaleY="66090" custLinFactNeighborX="-2263" custLinFactNeighborY="-32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DDFEBA-F874-4651-91E9-0709652AE719}" type="pres">
      <dgm:prSet presAssocID="{5DABC2DC-FEAC-498E-9976-D379C43FBD1B}" presName="rootConnector" presStyleLbl="node2" presStyleIdx="1" presStyleCnt="2"/>
      <dgm:spPr/>
      <dgm:t>
        <a:bodyPr/>
        <a:lstStyle/>
        <a:p>
          <a:endParaRPr lang="en-US"/>
        </a:p>
      </dgm:t>
    </dgm:pt>
    <dgm:pt modelId="{0F338B54-3A3B-42B2-9ECF-2D8E90EAC4E6}" type="pres">
      <dgm:prSet presAssocID="{5DABC2DC-FEAC-498E-9976-D379C43FBD1B}" presName="hierChild4" presStyleCnt="0"/>
      <dgm:spPr/>
    </dgm:pt>
    <dgm:pt modelId="{F123FC9E-36ED-4D36-AEBE-A768D8297935}" type="pres">
      <dgm:prSet presAssocID="{5DABC2DC-FEAC-498E-9976-D379C43FBD1B}" presName="hierChild5" presStyleCnt="0"/>
      <dgm:spPr/>
    </dgm:pt>
    <dgm:pt modelId="{80BD15D6-14D9-40CB-A8BD-D2AC592DCD17}" type="pres">
      <dgm:prSet presAssocID="{4929A76C-0066-4B81-8563-CDE31CB26E41}" presName="hierChild3" presStyleCnt="0"/>
      <dgm:spPr/>
    </dgm:pt>
  </dgm:ptLst>
  <dgm:cxnLst>
    <dgm:cxn modelId="{1102B91B-A15F-4902-8B28-71ED80B50D1E}" type="presOf" srcId="{CEB4E9FD-6376-471A-BF6B-4B7F20387FC1}" destId="{7B858025-7B54-4115-B4DA-4399290C18D9}" srcOrd="1" destOrd="0" presId="urn:microsoft.com/office/officeart/2005/8/layout/orgChart1"/>
    <dgm:cxn modelId="{CFE327C0-2535-47AC-B179-561A3CF8E383}" type="presOf" srcId="{4929A76C-0066-4B81-8563-CDE31CB26E41}" destId="{74DF17AE-3622-457F-AA98-89C72519499E}" srcOrd="1" destOrd="0" presId="urn:microsoft.com/office/officeart/2005/8/layout/orgChart1"/>
    <dgm:cxn modelId="{2DAD8826-2039-4BDA-8782-44D53A3E5433}" type="presOf" srcId="{118E338F-933B-41C2-8CD5-0B9A347DE4F7}" destId="{024D6F67-9401-41B3-A2D4-7E9C03B135CD}" srcOrd="0" destOrd="0" presId="urn:microsoft.com/office/officeart/2005/8/layout/orgChart1"/>
    <dgm:cxn modelId="{CF5E11A8-0829-41B6-B0DB-9E70D6962B65}" type="presOf" srcId="{CEB4E9FD-6376-471A-BF6B-4B7F20387FC1}" destId="{78959025-01FA-460B-8E43-A2ECBFF5837E}" srcOrd="0" destOrd="0" presId="urn:microsoft.com/office/officeart/2005/8/layout/orgChart1"/>
    <dgm:cxn modelId="{95CAEE14-E616-4918-8391-23A9091153FF}" type="presOf" srcId="{4929A76C-0066-4B81-8563-CDE31CB26E41}" destId="{989A6801-247E-4DB7-9442-E661D01851B3}" srcOrd="0" destOrd="0" presId="urn:microsoft.com/office/officeart/2005/8/layout/orgChart1"/>
    <dgm:cxn modelId="{BE31FFBA-7AFA-4F47-A0F2-4E8C4DC3EA49}" type="presOf" srcId="{DAD777B7-0BF9-4985-842D-86A04A92BEB8}" destId="{B01204CD-9C9B-4120-9A4F-C4F15B75E631}" srcOrd="0" destOrd="0" presId="urn:microsoft.com/office/officeart/2005/8/layout/orgChart1"/>
    <dgm:cxn modelId="{3B8FB6CF-B7C6-482D-B4CE-4FD83097D39C}" type="presOf" srcId="{2F904119-E9B6-4F04-AF4C-F474302D72D7}" destId="{83CF1F09-1569-4BF8-A011-E61EAB8EE675}" srcOrd="0" destOrd="0" presId="urn:microsoft.com/office/officeart/2005/8/layout/orgChart1"/>
    <dgm:cxn modelId="{7C8BB104-0279-4D44-9C33-1449F32EED2E}" srcId="{4929A76C-0066-4B81-8563-CDE31CB26E41}" destId="{5DABC2DC-FEAC-498E-9976-D379C43FBD1B}" srcOrd="1" destOrd="0" parTransId="{2F904119-E9B6-4F04-AF4C-F474302D72D7}" sibTransId="{5D4774F1-6279-426C-85A2-197E149B541C}"/>
    <dgm:cxn modelId="{DE3249CF-16CA-45FF-A119-C2F8B617D37B}" srcId="{4929A76C-0066-4B81-8563-CDE31CB26E41}" destId="{CEB4E9FD-6376-471A-BF6B-4B7F20387FC1}" srcOrd="0" destOrd="0" parTransId="{118E338F-933B-41C2-8CD5-0B9A347DE4F7}" sibTransId="{0473CC16-4937-4EB3-850C-E9EC3CCD42CE}"/>
    <dgm:cxn modelId="{4EFC4A92-858B-4CAB-90A5-A34B488E9DCC}" srcId="{DAD777B7-0BF9-4985-842D-86A04A92BEB8}" destId="{4929A76C-0066-4B81-8563-CDE31CB26E41}" srcOrd="0" destOrd="0" parTransId="{21F088A0-1069-4FF1-B425-4201AFE64AD2}" sibTransId="{094AF2FF-C682-44DD-8066-32E69A5CBF28}"/>
    <dgm:cxn modelId="{4F3FDFDC-A0DA-455A-B522-3D3B7F4A0A00}" type="presOf" srcId="{5DABC2DC-FEAC-498E-9976-D379C43FBD1B}" destId="{75FAB741-F0FB-4CDC-8F68-1C9B817A633C}" srcOrd="0" destOrd="0" presId="urn:microsoft.com/office/officeart/2005/8/layout/orgChart1"/>
    <dgm:cxn modelId="{B04E4D2C-F791-494F-8790-E1B299B0DBB8}" type="presOf" srcId="{5DABC2DC-FEAC-498E-9976-D379C43FBD1B}" destId="{0DDDFEBA-F874-4651-91E9-0709652AE719}" srcOrd="1" destOrd="0" presId="urn:microsoft.com/office/officeart/2005/8/layout/orgChart1"/>
    <dgm:cxn modelId="{B805B388-0234-44E1-BF2E-9DCBFC9E8942}" type="presParOf" srcId="{B01204CD-9C9B-4120-9A4F-C4F15B75E631}" destId="{326CDBA1-2BD2-4EFC-A7FD-A22E1C552B3B}" srcOrd="0" destOrd="0" presId="urn:microsoft.com/office/officeart/2005/8/layout/orgChart1"/>
    <dgm:cxn modelId="{5DD667B2-C859-4D81-9E39-A181A327FBFF}" type="presParOf" srcId="{326CDBA1-2BD2-4EFC-A7FD-A22E1C552B3B}" destId="{2E9C3C99-1207-4841-B293-86C6D61DB4F3}" srcOrd="0" destOrd="0" presId="urn:microsoft.com/office/officeart/2005/8/layout/orgChart1"/>
    <dgm:cxn modelId="{1EBB7011-677A-4C24-A235-746F9501B0F9}" type="presParOf" srcId="{2E9C3C99-1207-4841-B293-86C6D61DB4F3}" destId="{989A6801-247E-4DB7-9442-E661D01851B3}" srcOrd="0" destOrd="0" presId="urn:microsoft.com/office/officeart/2005/8/layout/orgChart1"/>
    <dgm:cxn modelId="{5579B359-BA06-43C9-B94A-DD6198E79D6A}" type="presParOf" srcId="{2E9C3C99-1207-4841-B293-86C6D61DB4F3}" destId="{74DF17AE-3622-457F-AA98-89C72519499E}" srcOrd="1" destOrd="0" presId="urn:microsoft.com/office/officeart/2005/8/layout/orgChart1"/>
    <dgm:cxn modelId="{35B0B659-DB02-418B-BE2E-72E9799C8B99}" type="presParOf" srcId="{326CDBA1-2BD2-4EFC-A7FD-A22E1C552B3B}" destId="{719D0B9C-607B-4547-BCE0-5A86BFBD6F64}" srcOrd="1" destOrd="0" presId="urn:microsoft.com/office/officeart/2005/8/layout/orgChart1"/>
    <dgm:cxn modelId="{26CDB92D-3F97-4273-B6D5-C3F47D3F7CBF}" type="presParOf" srcId="{719D0B9C-607B-4547-BCE0-5A86BFBD6F64}" destId="{024D6F67-9401-41B3-A2D4-7E9C03B135CD}" srcOrd="0" destOrd="0" presId="urn:microsoft.com/office/officeart/2005/8/layout/orgChart1"/>
    <dgm:cxn modelId="{E9B9DEF9-2578-4A87-BCC3-7884FD39E163}" type="presParOf" srcId="{719D0B9C-607B-4547-BCE0-5A86BFBD6F64}" destId="{01B9ADF2-1E03-44F8-87C3-C3628E7317A3}" srcOrd="1" destOrd="0" presId="urn:microsoft.com/office/officeart/2005/8/layout/orgChart1"/>
    <dgm:cxn modelId="{6A40C17A-A7A4-47B3-9259-6A63B4831C94}" type="presParOf" srcId="{01B9ADF2-1E03-44F8-87C3-C3628E7317A3}" destId="{0310AF07-20FC-45AF-BC52-FC265D3EE7B3}" srcOrd="0" destOrd="0" presId="urn:microsoft.com/office/officeart/2005/8/layout/orgChart1"/>
    <dgm:cxn modelId="{4E66D16F-CED3-4D54-B96A-7A6CD5069E9B}" type="presParOf" srcId="{0310AF07-20FC-45AF-BC52-FC265D3EE7B3}" destId="{78959025-01FA-460B-8E43-A2ECBFF5837E}" srcOrd="0" destOrd="0" presId="urn:microsoft.com/office/officeart/2005/8/layout/orgChart1"/>
    <dgm:cxn modelId="{681858C3-3573-4FF2-824A-CFFE9A292281}" type="presParOf" srcId="{0310AF07-20FC-45AF-BC52-FC265D3EE7B3}" destId="{7B858025-7B54-4115-B4DA-4399290C18D9}" srcOrd="1" destOrd="0" presId="urn:microsoft.com/office/officeart/2005/8/layout/orgChart1"/>
    <dgm:cxn modelId="{7EDA43A2-2094-4DB5-BACC-F7C93A8D4D82}" type="presParOf" srcId="{01B9ADF2-1E03-44F8-87C3-C3628E7317A3}" destId="{CCD1ABB0-65A5-4565-9F42-C10293FA2F0D}" srcOrd="1" destOrd="0" presId="urn:microsoft.com/office/officeart/2005/8/layout/orgChart1"/>
    <dgm:cxn modelId="{DC12CEBA-5B9B-48F4-96C9-A1A14CF24A6B}" type="presParOf" srcId="{01B9ADF2-1E03-44F8-87C3-C3628E7317A3}" destId="{C4414E97-4CFF-45CB-9DF2-7752F993DFEE}" srcOrd="2" destOrd="0" presId="urn:microsoft.com/office/officeart/2005/8/layout/orgChart1"/>
    <dgm:cxn modelId="{3E6CFDFD-4FD1-466F-9FDC-7CFF1726709E}" type="presParOf" srcId="{719D0B9C-607B-4547-BCE0-5A86BFBD6F64}" destId="{83CF1F09-1569-4BF8-A011-E61EAB8EE675}" srcOrd="2" destOrd="0" presId="urn:microsoft.com/office/officeart/2005/8/layout/orgChart1"/>
    <dgm:cxn modelId="{6364570D-3CF0-4480-B0C4-1E8B7842F564}" type="presParOf" srcId="{719D0B9C-607B-4547-BCE0-5A86BFBD6F64}" destId="{F33070E1-0268-48C5-844D-8384E2F2BA38}" srcOrd="3" destOrd="0" presId="urn:microsoft.com/office/officeart/2005/8/layout/orgChart1"/>
    <dgm:cxn modelId="{C3EE646A-04C6-4AE4-B3F6-43BEC0702215}" type="presParOf" srcId="{F33070E1-0268-48C5-844D-8384E2F2BA38}" destId="{87961AC1-90BC-4DD5-BB59-38DADCD09492}" srcOrd="0" destOrd="0" presId="urn:microsoft.com/office/officeart/2005/8/layout/orgChart1"/>
    <dgm:cxn modelId="{41131676-D86C-46AF-9BFF-BC49C68FF7D8}" type="presParOf" srcId="{87961AC1-90BC-4DD5-BB59-38DADCD09492}" destId="{75FAB741-F0FB-4CDC-8F68-1C9B817A633C}" srcOrd="0" destOrd="0" presId="urn:microsoft.com/office/officeart/2005/8/layout/orgChart1"/>
    <dgm:cxn modelId="{F3CA58BB-5A2B-4BF7-A6D7-E7C84E84C027}" type="presParOf" srcId="{87961AC1-90BC-4DD5-BB59-38DADCD09492}" destId="{0DDDFEBA-F874-4651-91E9-0709652AE719}" srcOrd="1" destOrd="0" presId="urn:microsoft.com/office/officeart/2005/8/layout/orgChart1"/>
    <dgm:cxn modelId="{3BFBDBB6-FD7F-4FF8-8D23-45F1C50DDEF4}" type="presParOf" srcId="{F33070E1-0268-48C5-844D-8384E2F2BA38}" destId="{0F338B54-3A3B-42B2-9ECF-2D8E90EAC4E6}" srcOrd="1" destOrd="0" presId="urn:microsoft.com/office/officeart/2005/8/layout/orgChart1"/>
    <dgm:cxn modelId="{A35ECC26-D708-437E-AA4C-6491A306776D}" type="presParOf" srcId="{F33070E1-0268-48C5-844D-8384E2F2BA38}" destId="{F123FC9E-36ED-4D36-AEBE-A768D8297935}" srcOrd="2" destOrd="0" presId="urn:microsoft.com/office/officeart/2005/8/layout/orgChart1"/>
    <dgm:cxn modelId="{D548C8D6-7397-48C7-8C48-109CFDAC91FF}" type="presParOf" srcId="{326CDBA1-2BD2-4EFC-A7FD-A22E1C552B3B}" destId="{80BD15D6-14D9-40CB-A8BD-D2AC592DCD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F1F09-1569-4BF8-A011-E61EAB8EE675}">
      <dsp:nvSpPr>
        <dsp:cNvPr id="0" name=""/>
        <dsp:cNvSpPr/>
      </dsp:nvSpPr>
      <dsp:spPr>
        <a:xfrm>
          <a:off x="9656262" y="4167220"/>
          <a:ext cx="5020588" cy="2993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0441"/>
              </a:lnTo>
              <a:lnTo>
                <a:pt x="5020588" y="2080441"/>
              </a:lnTo>
              <a:lnTo>
                <a:pt x="5020588" y="2993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4D6F67-9401-41B3-A2D4-7E9C03B135CD}">
      <dsp:nvSpPr>
        <dsp:cNvPr id="0" name=""/>
        <dsp:cNvSpPr/>
      </dsp:nvSpPr>
      <dsp:spPr>
        <a:xfrm>
          <a:off x="4416030" y="4167220"/>
          <a:ext cx="5240232" cy="2993449"/>
        </a:xfrm>
        <a:custGeom>
          <a:avLst/>
          <a:gdLst/>
          <a:ahLst/>
          <a:cxnLst/>
          <a:rect l="0" t="0" r="0" b="0"/>
          <a:pathLst>
            <a:path>
              <a:moveTo>
                <a:pt x="5240232" y="0"/>
              </a:moveTo>
              <a:lnTo>
                <a:pt x="5240232" y="2080441"/>
              </a:lnTo>
              <a:lnTo>
                <a:pt x="0" y="2080441"/>
              </a:lnTo>
              <a:lnTo>
                <a:pt x="0" y="299344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A6801-247E-4DB7-9442-E661D01851B3}">
      <dsp:nvSpPr>
        <dsp:cNvPr id="0" name=""/>
        <dsp:cNvSpPr/>
      </dsp:nvSpPr>
      <dsp:spPr>
        <a:xfrm>
          <a:off x="4040435" y="2312944"/>
          <a:ext cx="11231653" cy="1854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Renal impairment studies (HSA, AAG, </a:t>
          </a:r>
          <a:r>
            <a:rPr lang="en-GB" sz="2500" kern="1200" dirty="0" err="1"/>
            <a:t>f</a:t>
          </a:r>
          <a:r>
            <a:rPr lang="en-GB" sz="2500" kern="1200" baseline="-25000" dirty="0" err="1"/>
            <a:t>u</a:t>
          </a:r>
          <a:r>
            <a:rPr lang="en-GB" sz="2500" kern="1200" dirty="0"/>
            <a:t>, </a:t>
          </a:r>
          <a:r>
            <a:rPr lang="en-GB" sz="2500" kern="1200" dirty="0" err="1"/>
            <a:t>f</a:t>
          </a:r>
          <a:r>
            <a:rPr lang="en-GB" sz="2500" kern="1200" baseline="-25000" dirty="0" err="1"/>
            <a:t>e</a:t>
          </a:r>
          <a:r>
            <a:rPr lang="en-GB" sz="2500" kern="1200" dirty="0"/>
            <a:t>)in </a:t>
          </a:r>
          <a:r>
            <a:rPr lang="en-GB" sz="2500" kern="1200" dirty="0" smtClean="0"/>
            <a:t>healthy </a:t>
          </a:r>
          <a:r>
            <a:rPr lang="en-GB" sz="2500" kern="1200" dirty="0"/>
            <a:t>and renal disease.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Database used: Cochrane library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(23 studies) 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 dirty="0"/>
        </a:p>
      </dsp:txBody>
      <dsp:txXfrm>
        <a:off x="4040435" y="2312944"/>
        <a:ext cx="11231653" cy="1854276"/>
      </dsp:txXfrm>
    </dsp:sp>
    <dsp:sp modelId="{78959025-01FA-460B-8E43-A2ECBFF5837E}">
      <dsp:nvSpPr>
        <dsp:cNvPr id="0" name=""/>
        <dsp:cNvSpPr/>
      </dsp:nvSpPr>
      <dsp:spPr>
        <a:xfrm>
          <a:off x="68371" y="7160670"/>
          <a:ext cx="8695316" cy="2885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>
              <a:latin typeface="+mn-lt"/>
            </a:rPr>
            <a:t>HSA Prediction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>
              <a:effectLst/>
              <a:latin typeface="+mn-lt"/>
              <a:ea typeface="Calibri"/>
              <a:cs typeface="Arial"/>
            </a:rPr>
            <a:t>The data obtained from (Kopple </a:t>
          </a:r>
          <a:r>
            <a:rPr lang="en-GB" sz="2500" i="1" kern="1200" dirty="0">
              <a:effectLst/>
              <a:latin typeface="+mn-lt"/>
              <a:ea typeface="Calibri"/>
              <a:cs typeface="Arial"/>
            </a:rPr>
            <a:t>et al.</a:t>
          </a:r>
          <a:r>
            <a:rPr lang="en-GB" sz="2500" kern="1200" dirty="0">
              <a:effectLst/>
              <a:latin typeface="+mn-lt"/>
              <a:ea typeface="Calibri"/>
              <a:cs typeface="Arial"/>
            </a:rPr>
            <a:t>, 2000)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>
              <a:effectLst/>
              <a:latin typeface="+mn-lt"/>
              <a:cs typeface="Arial"/>
            </a:rPr>
            <a:t>Statistical Model used: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b="0" kern="1200" dirty="0">
              <a:latin typeface="+mn-lt"/>
            </a:rPr>
            <a:t>y</a:t>
          </a:r>
          <a:r>
            <a:rPr lang="en-GB" sz="2500" b="1" kern="1200" dirty="0">
              <a:latin typeface="+mn-lt"/>
            </a:rPr>
            <a:t>=0.00005x^2-0.0004x+3.9875</a:t>
          </a:r>
          <a:endParaRPr lang="en-GB" sz="2500" kern="1200" dirty="0">
            <a:latin typeface="+mn-lt"/>
          </a:endParaRPr>
        </a:p>
      </dsp:txBody>
      <dsp:txXfrm>
        <a:off x="68371" y="7160670"/>
        <a:ext cx="8695316" cy="2885106"/>
      </dsp:txXfrm>
    </dsp:sp>
    <dsp:sp modelId="{75FAB741-F0FB-4CDC-8F68-1C9B817A633C}">
      <dsp:nvSpPr>
        <dsp:cNvPr id="0" name=""/>
        <dsp:cNvSpPr/>
      </dsp:nvSpPr>
      <dsp:spPr>
        <a:xfrm>
          <a:off x="10329193" y="7160670"/>
          <a:ext cx="8695316" cy="28733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AAG Predictions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7 RI studies were used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>
              <a:effectLst/>
              <a:latin typeface="Calibri"/>
              <a:cs typeface="Arial"/>
            </a:rPr>
            <a:t>Statistical Model used: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/>
            <a:t> </a:t>
          </a:r>
          <a:r>
            <a:rPr lang="en-GB" sz="2500" b="1" kern="1200" dirty="0"/>
            <a:t>y=-0.0031x2 + 0.3239x + 20.143</a:t>
          </a:r>
          <a:endParaRPr lang="en-GB" sz="2500" kern="1200" dirty="0"/>
        </a:p>
      </dsp:txBody>
      <dsp:txXfrm>
        <a:off x="10329193" y="7160670"/>
        <a:ext cx="8695316" cy="2873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619" tIns="49810" rIns="99619" bIns="4981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996819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97" y="0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619" tIns="49810" rIns="99619" bIns="4981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996819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0256191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619" tIns="49810" rIns="99619" bIns="4981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996819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97" y="10256191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619" tIns="49810" rIns="99619" bIns="4981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996819">
              <a:defRPr sz="1300"/>
            </a:lvl1pPr>
          </a:lstStyle>
          <a:p>
            <a:pPr>
              <a:defRPr/>
            </a:pPr>
            <a:fld id="{618FEABD-8149-4464-BDDD-BFDDC5858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01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027" tIns="50014" rIns="100027" bIns="50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00035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500" y="0"/>
            <a:ext cx="2890174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027" tIns="50014" rIns="100027" bIns="50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00035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03413" y="809625"/>
            <a:ext cx="2862262" cy="4048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050" y="5127944"/>
            <a:ext cx="5335270" cy="485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027" tIns="50014" rIns="100027" bIns="50014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0254372"/>
            <a:ext cx="2889891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027" tIns="50014" rIns="100027" bIns="50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1000353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500" y="10254372"/>
            <a:ext cx="2890174" cy="53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027" tIns="50014" rIns="100027" bIns="50014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1000353">
              <a:defRPr sz="1300"/>
            </a:lvl1pPr>
          </a:lstStyle>
          <a:p>
            <a:pPr>
              <a:defRPr/>
            </a:pPr>
            <a:fld id="{417A4E19-693A-4AF4-84AF-B4EE78BBB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266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6999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399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0984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797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4978" algn="l" defTabSz="91399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1977" algn="l" defTabSz="91399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198976" algn="l" defTabSz="91399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5961" algn="l" defTabSz="91399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defTabSz="1000353" eaLnBrk="0" hangingPunct="0">
              <a:defRPr sz="600">
                <a:solidFill>
                  <a:schemeClr val="tx1"/>
                </a:solidFill>
                <a:latin typeface="Arial"/>
              </a:defRPr>
            </a:lvl1pPr>
            <a:lvl2pPr marL="137817" indent="-53007" defTabSz="1000353" eaLnBrk="0" hangingPunct="0">
              <a:defRPr sz="600">
                <a:solidFill>
                  <a:schemeClr val="tx1"/>
                </a:solidFill>
                <a:latin typeface="Arial"/>
              </a:defRPr>
            </a:lvl2pPr>
            <a:lvl3pPr marL="212027" indent="-42405" defTabSz="1000353" eaLnBrk="0" hangingPunct="0">
              <a:defRPr sz="600">
                <a:solidFill>
                  <a:schemeClr val="tx1"/>
                </a:solidFill>
                <a:latin typeface="Arial"/>
              </a:defRPr>
            </a:lvl3pPr>
            <a:lvl4pPr marL="296837" indent="-42405" defTabSz="1000353" eaLnBrk="0" hangingPunct="0">
              <a:defRPr sz="600">
                <a:solidFill>
                  <a:schemeClr val="tx1"/>
                </a:solidFill>
                <a:latin typeface="Arial"/>
              </a:defRPr>
            </a:lvl4pPr>
            <a:lvl5pPr marL="381648" indent="-42405" defTabSz="1000353" eaLnBrk="0" hangingPunct="0">
              <a:defRPr sz="600">
                <a:solidFill>
                  <a:schemeClr val="tx1"/>
                </a:solidFill>
                <a:latin typeface="Arial"/>
              </a:defRPr>
            </a:lvl5pPr>
            <a:lvl6pPr marL="466458" indent="-42405" defTabSz="1000353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Arial"/>
              </a:defRPr>
            </a:lvl6pPr>
            <a:lvl7pPr marL="551269" indent="-42405" defTabSz="1000353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Arial"/>
              </a:defRPr>
            </a:lvl7pPr>
            <a:lvl8pPr marL="636080" indent="-42405" defTabSz="1000353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Arial"/>
              </a:defRPr>
            </a:lvl8pPr>
            <a:lvl9pPr marL="720890" indent="-42405" defTabSz="1000353" eaLnBrk="0" fontAlgn="base" hangingPunct="0">
              <a:spcBef>
                <a:spcPct val="0"/>
              </a:spcBef>
              <a:spcAft>
                <a:spcPct val="0"/>
              </a:spcAft>
              <a:defRPr sz="6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F57BD34-2C39-42DE-9090-E1E32847DDE8}" type="slidenum">
              <a:rPr lang="en-US" sz="1300"/>
              <a:pPr eaLnBrk="1" hangingPunct="1"/>
              <a:t>1</a:t>
            </a:fld>
            <a:endParaRPr lang="en-US" sz="13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03413" y="809625"/>
            <a:ext cx="2862262" cy="4048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13293960"/>
            <a:ext cx="25727184" cy="9173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091" y="24250068"/>
            <a:ext cx="21187093" cy="109363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6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2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58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45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1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17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03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90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6EECD1-B004-4FE1-8C2A-F8A66002C0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23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12BC8-CA7C-4185-8BCE-EC8A5AC9E8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5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906" y="27499295"/>
            <a:ext cx="25727184" cy="8499411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906" y="18138027"/>
            <a:ext cx="25727184" cy="9361236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6274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2548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5882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4509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3136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1764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0391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9018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5E3708-6554-45A9-8F2E-8991776CB1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7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07764" y="62309212"/>
            <a:ext cx="44833401" cy="17622905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45620" y="62309212"/>
            <a:ext cx="44833401" cy="17622905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555255-562D-40F6-A659-7E15F92A5A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2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579176"/>
            <a:ext cx="13373303" cy="3992145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6274" indent="0">
              <a:buNone/>
              <a:defRPr sz="9100" b="1"/>
            </a:lvl2pPr>
            <a:lvl3pPr marL="4172548" indent="0">
              <a:buNone/>
              <a:defRPr sz="8200" b="1"/>
            </a:lvl3pPr>
            <a:lvl4pPr marL="6258821" indent="0">
              <a:buNone/>
              <a:defRPr sz="7300" b="1"/>
            </a:lvl4pPr>
            <a:lvl5pPr marL="8345095" indent="0">
              <a:buNone/>
              <a:defRPr sz="7300" b="1"/>
            </a:lvl5pPr>
            <a:lvl6pPr marL="10431369" indent="0">
              <a:buNone/>
              <a:defRPr sz="7300" b="1"/>
            </a:lvl6pPr>
            <a:lvl7pPr marL="12517643" indent="0">
              <a:buNone/>
              <a:defRPr sz="7300" b="1"/>
            </a:lvl7pPr>
            <a:lvl8pPr marL="14603912" indent="0">
              <a:buNone/>
              <a:defRPr sz="7300" b="1"/>
            </a:lvl8pPr>
            <a:lvl9pPr marL="16690186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364" y="13571321"/>
            <a:ext cx="13373303" cy="24656220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5360" y="9579176"/>
            <a:ext cx="13378556" cy="3992145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6274" indent="0">
              <a:buNone/>
              <a:defRPr sz="9100" b="1"/>
            </a:lvl2pPr>
            <a:lvl3pPr marL="4172548" indent="0">
              <a:buNone/>
              <a:defRPr sz="8200" b="1"/>
            </a:lvl3pPr>
            <a:lvl4pPr marL="6258821" indent="0">
              <a:buNone/>
              <a:defRPr sz="7300" b="1"/>
            </a:lvl4pPr>
            <a:lvl5pPr marL="8345095" indent="0">
              <a:buNone/>
              <a:defRPr sz="7300" b="1"/>
            </a:lvl5pPr>
            <a:lvl6pPr marL="10431369" indent="0">
              <a:buNone/>
              <a:defRPr sz="7300" b="1"/>
            </a:lvl6pPr>
            <a:lvl7pPr marL="12517643" indent="0">
              <a:buNone/>
              <a:defRPr sz="7300" b="1"/>
            </a:lvl7pPr>
            <a:lvl8pPr marL="14603912" indent="0">
              <a:buNone/>
              <a:defRPr sz="7300" b="1"/>
            </a:lvl8pPr>
            <a:lvl9pPr marL="16690186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5360" y="13571321"/>
            <a:ext cx="13378556" cy="24656220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EF586B-FC9B-4D54-A8E5-F7B763B5A1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2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34B4F-8899-437D-BEC4-62C3412F30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0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C1013-0EA4-49AB-B255-391A0AF2A5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0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82" y="1703845"/>
            <a:ext cx="9957725" cy="7251246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664" y="1703879"/>
            <a:ext cx="16920247" cy="36523697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382" y="8955125"/>
            <a:ext cx="9957725" cy="29272451"/>
          </a:xfrm>
        </p:spPr>
        <p:txBody>
          <a:bodyPr/>
          <a:lstStyle>
            <a:lvl1pPr marL="0" indent="0">
              <a:buNone/>
              <a:defRPr sz="6400"/>
            </a:lvl1pPr>
            <a:lvl2pPr marL="2086274" indent="0">
              <a:buNone/>
              <a:defRPr sz="5500"/>
            </a:lvl2pPr>
            <a:lvl3pPr marL="4172548" indent="0">
              <a:buNone/>
              <a:defRPr sz="4600"/>
            </a:lvl3pPr>
            <a:lvl4pPr marL="6258821" indent="0">
              <a:buNone/>
              <a:defRPr sz="4100"/>
            </a:lvl4pPr>
            <a:lvl5pPr marL="8345095" indent="0">
              <a:buNone/>
              <a:defRPr sz="4100"/>
            </a:lvl5pPr>
            <a:lvl6pPr marL="10431369" indent="0">
              <a:buNone/>
              <a:defRPr sz="4100"/>
            </a:lvl6pPr>
            <a:lvl7pPr marL="12517643" indent="0">
              <a:buNone/>
              <a:defRPr sz="4100"/>
            </a:lvl7pPr>
            <a:lvl8pPr marL="14603912" indent="0">
              <a:buNone/>
              <a:defRPr sz="4100"/>
            </a:lvl8pPr>
            <a:lvl9pPr marL="16690186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64F8D2-2B38-4A24-BF19-81248781A4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9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598" y="29955967"/>
            <a:ext cx="18160365" cy="3536471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2598" y="3823744"/>
            <a:ext cx="18160365" cy="25676543"/>
          </a:xfrm>
        </p:spPr>
        <p:txBody>
          <a:bodyPr/>
          <a:lstStyle>
            <a:lvl1pPr marL="0" indent="0">
              <a:buNone/>
              <a:defRPr sz="14600"/>
            </a:lvl1pPr>
            <a:lvl2pPr marL="2086274" indent="0">
              <a:buNone/>
              <a:defRPr sz="12800"/>
            </a:lvl2pPr>
            <a:lvl3pPr marL="4172548" indent="0">
              <a:buNone/>
              <a:defRPr sz="11000"/>
            </a:lvl3pPr>
            <a:lvl4pPr marL="6258821" indent="0">
              <a:buNone/>
              <a:defRPr sz="9100"/>
            </a:lvl4pPr>
            <a:lvl5pPr marL="8345095" indent="0">
              <a:buNone/>
              <a:defRPr sz="9100"/>
            </a:lvl5pPr>
            <a:lvl6pPr marL="10431369" indent="0">
              <a:buNone/>
              <a:defRPr sz="9100"/>
            </a:lvl6pPr>
            <a:lvl7pPr marL="12517643" indent="0">
              <a:buNone/>
              <a:defRPr sz="9100"/>
            </a:lvl7pPr>
            <a:lvl8pPr marL="14603912" indent="0">
              <a:buNone/>
              <a:defRPr sz="9100"/>
            </a:lvl8pPr>
            <a:lvl9pPr marL="16690186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598" y="33492438"/>
            <a:ext cx="18160365" cy="5022376"/>
          </a:xfrm>
        </p:spPr>
        <p:txBody>
          <a:bodyPr/>
          <a:lstStyle>
            <a:lvl1pPr marL="0" indent="0">
              <a:buNone/>
              <a:defRPr sz="6400"/>
            </a:lvl1pPr>
            <a:lvl2pPr marL="2086274" indent="0">
              <a:buNone/>
              <a:defRPr sz="5500"/>
            </a:lvl2pPr>
            <a:lvl3pPr marL="4172548" indent="0">
              <a:buNone/>
              <a:defRPr sz="4600"/>
            </a:lvl3pPr>
            <a:lvl4pPr marL="6258821" indent="0">
              <a:buNone/>
              <a:defRPr sz="4100"/>
            </a:lvl4pPr>
            <a:lvl5pPr marL="8345095" indent="0">
              <a:buNone/>
              <a:defRPr sz="4100"/>
            </a:lvl5pPr>
            <a:lvl6pPr marL="10431369" indent="0">
              <a:buNone/>
              <a:defRPr sz="4100"/>
            </a:lvl6pPr>
            <a:lvl7pPr marL="12517643" indent="0">
              <a:buNone/>
              <a:defRPr sz="4100"/>
            </a:lvl7pPr>
            <a:lvl8pPr marL="14603912" indent="0">
              <a:buNone/>
              <a:defRPr sz="4100"/>
            </a:lvl8pPr>
            <a:lvl9pPr marL="16690186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D7718-FAC9-4E64-B6C7-16D8EADD59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4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E4DA5-BE1E-461D-8DB1-650FAB0FD2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36215" y="10698560"/>
            <a:ext cx="22542814" cy="2278396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07769" y="10698560"/>
            <a:ext cx="67123988" cy="2278396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8D643-0063-4DF2-A1A3-431731C77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5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364" y="1713754"/>
            <a:ext cx="27240548" cy="7132373"/>
          </a:xfrm>
          <a:prstGeom prst="rect">
            <a:avLst/>
          </a:prstGeom>
        </p:spPr>
        <p:txBody>
          <a:bodyPr vert="horz" lIns="417259" tIns="208630" rIns="417259" bIns="20863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364" y="9985357"/>
            <a:ext cx="27240548" cy="28242219"/>
          </a:xfrm>
          <a:prstGeom prst="rect">
            <a:avLst/>
          </a:prstGeom>
        </p:spPr>
        <p:txBody>
          <a:bodyPr vert="horz" lIns="417259" tIns="208630" rIns="417259" bIns="20863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364" y="39663953"/>
            <a:ext cx="7062364" cy="2278397"/>
          </a:xfrm>
          <a:prstGeom prst="rect">
            <a:avLst/>
          </a:prstGeom>
        </p:spPr>
        <p:txBody>
          <a:bodyPr vert="horz" lIns="417259" tIns="208630" rIns="417259" bIns="208630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319" y="39663953"/>
            <a:ext cx="9584637" cy="2278397"/>
          </a:xfrm>
          <a:prstGeom prst="rect">
            <a:avLst/>
          </a:prstGeom>
        </p:spPr>
        <p:txBody>
          <a:bodyPr vert="horz" lIns="417259" tIns="208630" rIns="417259" bIns="208630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1547" y="39663953"/>
            <a:ext cx="7062364" cy="2278397"/>
          </a:xfrm>
          <a:prstGeom prst="rect">
            <a:avLst/>
          </a:prstGeom>
        </p:spPr>
        <p:txBody>
          <a:bodyPr vert="horz" lIns="417259" tIns="208630" rIns="417259" bIns="208630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8B772B9-6605-4A51-A0D1-D2C8765158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6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172548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4711" indent="-1564711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0192" indent="-1303918" algn="l" defTabSz="4172548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5673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1947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88221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74494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0768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47042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33316" indent="-1043135" algn="l" defTabSz="4172548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6274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2548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58821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45095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1369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17643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03912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0186" algn="l" defTabSz="4172548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5.png"/><Relationship Id="rId18" Type="http://schemas.microsoft.com/office/2007/relationships/hdphoto" Target="../media/hdphoto3.wdp"/><Relationship Id="rId26" Type="http://schemas.openxmlformats.org/officeDocument/2006/relationships/image" Target="../media/image12.png"/><Relationship Id="rId3" Type="http://schemas.openxmlformats.org/officeDocument/2006/relationships/image" Target="../media/image1.png"/><Relationship Id="rId21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4.png"/><Relationship Id="rId17" Type="http://schemas.openxmlformats.org/officeDocument/2006/relationships/image" Target="../media/image7.png"/><Relationship Id="rId25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microsoft.com/office/2007/relationships/hdphoto" Target="../media/hdphoto2.wdp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3.png"/><Relationship Id="rId24" Type="http://schemas.microsoft.com/office/2007/relationships/hdphoto" Target="../media/hdphoto6.wdp"/><Relationship Id="rId5" Type="http://schemas.openxmlformats.org/officeDocument/2006/relationships/diagramLayout" Target="../diagrams/layout1.xml"/><Relationship Id="rId15" Type="http://schemas.openxmlformats.org/officeDocument/2006/relationships/image" Target="../media/image6.png"/><Relationship Id="rId23" Type="http://schemas.openxmlformats.org/officeDocument/2006/relationships/image" Target="../media/image10.png"/><Relationship Id="rId10" Type="http://schemas.openxmlformats.org/officeDocument/2006/relationships/image" Target="../media/image2.jpg"/><Relationship Id="rId19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Relationship Id="rId14" Type="http://schemas.microsoft.com/office/2007/relationships/hdphoto" Target="../media/hdphoto1.wdp"/><Relationship Id="rId22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7030A0"/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Arrow Connector 68"/>
          <p:cNvCxnSpPr/>
          <p:nvPr/>
        </p:nvCxnSpPr>
        <p:spPr>
          <a:xfrm flipH="1">
            <a:off x="5065299" y="25359519"/>
            <a:ext cx="7380702" cy="3657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8" y="9"/>
            <a:ext cx="30311726" cy="6157110"/>
          </a:xfrm>
          <a:prstGeom prst="rect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9668" tIns="54843" rIns="109668" bIns="54843" anchor="ctr"/>
          <a:lstStyle>
            <a:defPPr>
              <a:defRPr kern="1200" smtId="4294967295"/>
            </a:defPPr>
          </a:lstStyle>
          <a:p>
            <a:pPr algn="ctr" defTabSz="3760694">
              <a:defRPr/>
            </a:pPr>
            <a:endParaRPr lang="en-GB" sz="4800" dirty="0">
              <a:solidFill>
                <a:schemeClr val="tx1"/>
              </a:solidFill>
            </a:endParaRPr>
          </a:p>
          <a:p>
            <a:pPr algn="ctr" defTabSz="3760694">
              <a:defRPr/>
            </a:pPr>
            <a:r>
              <a:rPr lang="en-GB" sz="4800" dirty="0">
                <a:solidFill>
                  <a:schemeClr val="tx1"/>
                </a:solidFill>
              </a:rPr>
              <a:t>Predicting the Fraction Unbound (</a:t>
            </a:r>
            <a:r>
              <a:rPr lang="en-GB" sz="4800" dirty="0" err="1">
                <a:solidFill>
                  <a:schemeClr val="tx1"/>
                </a:solidFill>
              </a:rPr>
              <a:t>fu</a:t>
            </a:r>
            <a:r>
              <a:rPr lang="en-GB" sz="4800" dirty="0">
                <a:solidFill>
                  <a:schemeClr val="tx1"/>
                </a:solidFill>
              </a:rPr>
              <a:t>) and Plasma Drug Clearance Based on Known Changes in Albumin and Alpha1-Acid Glycoprotein Levels at Varying Degrees of Renal Impairment</a:t>
            </a:r>
          </a:p>
          <a:p>
            <a:pPr algn="ctr" defTabSz="3760694">
              <a:defRPr/>
            </a:pPr>
            <a:endParaRPr lang="en-GB" sz="3600" dirty="0">
              <a:solidFill>
                <a:schemeClr val="tx1"/>
              </a:solidFill>
            </a:endParaRPr>
          </a:p>
          <a:p>
            <a:pPr algn="ctr" defTabSz="3760694">
              <a:defRPr/>
            </a:pPr>
            <a:r>
              <a:rPr lang="en-GB" sz="3600" dirty="0">
                <a:solidFill>
                  <a:schemeClr val="tx1"/>
                </a:solidFill>
              </a:rPr>
              <a:t>Jokha Al Qassabi</a:t>
            </a:r>
            <a:r>
              <a:rPr lang="en-GB" sz="3600" baseline="30000" dirty="0">
                <a:solidFill>
                  <a:schemeClr val="tx1"/>
                </a:solidFill>
              </a:rPr>
              <a:t>1</a:t>
            </a:r>
            <a:r>
              <a:rPr lang="en-GB" sz="3600" dirty="0">
                <a:solidFill>
                  <a:schemeClr val="tx1"/>
                </a:solidFill>
              </a:rPr>
              <a:t>, Adam Darwich</a:t>
            </a:r>
            <a:r>
              <a:rPr lang="en-GB" sz="3600" baseline="30000" dirty="0">
                <a:solidFill>
                  <a:schemeClr val="tx1"/>
                </a:solidFill>
              </a:rPr>
              <a:t>1</a:t>
            </a:r>
            <a:r>
              <a:rPr lang="en-GB" sz="3600" dirty="0">
                <a:solidFill>
                  <a:schemeClr val="tx1"/>
                </a:solidFill>
              </a:rPr>
              <a:t>, Amin Rostami-Hodjegan</a:t>
            </a:r>
            <a:r>
              <a:rPr lang="en-GB" sz="3600" baseline="30000" dirty="0">
                <a:solidFill>
                  <a:schemeClr val="tx1"/>
                </a:solidFill>
              </a:rPr>
              <a:t>1,2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endParaRPr lang="en-GB" sz="3600" baseline="30000" dirty="0">
              <a:solidFill>
                <a:schemeClr val="tx1"/>
              </a:solidFill>
            </a:endParaRPr>
          </a:p>
          <a:p>
            <a:pPr algn="ctr" defTabSz="3760694">
              <a:defRPr/>
            </a:pPr>
            <a:r>
              <a:rPr lang="en-GB" sz="3600" baseline="30000" dirty="0">
                <a:solidFill>
                  <a:schemeClr val="tx1"/>
                </a:solidFill>
              </a:rPr>
              <a:t>1</a:t>
            </a:r>
            <a:r>
              <a:rPr lang="en-GB" sz="3600" dirty="0">
                <a:solidFill>
                  <a:schemeClr val="tx1"/>
                </a:solidFill>
              </a:rPr>
              <a:t>Centre for Applied Pharmacokinetic Research, University of Manchester, United Kingdom</a:t>
            </a:r>
          </a:p>
          <a:p>
            <a:pPr algn="ctr" defTabSz="3760694">
              <a:defRPr/>
            </a:pPr>
            <a:r>
              <a:rPr lang="en-GB" sz="3600" baseline="30000" dirty="0">
                <a:solidFill>
                  <a:schemeClr val="tx1"/>
                </a:solidFill>
              </a:rPr>
              <a:t>3 </a:t>
            </a:r>
            <a:r>
              <a:rPr lang="en-GB" sz="3600" dirty="0" err="1">
                <a:solidFill>
                  <a:schemeClr val="tx1"/>
                </a:solidFill>
              </a:rPr>
              <a:t>Certara</a:t>
            </a:r>
            <a:r>
              <a:rPr lang="en-GB" sz="3600" dirty="0">
                <a:solidFill>
                  <a:schemeClr val="tx1"/>
                </a:solidFill>
              </a:rPr>
              <a:t> UK Ltd., Sheffield, United Kingdom</a:t>
            </a:r>
            <a:endParaRPr lang="en-US" sz="3600" baseline="30000" dirty="0">
              <a:solidFill>
                <a:schemeClr val="tx1"/>
              </a:solidFill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140343" y="6313735"/>
            <a:ext cx="9049694" cy="910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/>
            <a:r>
              <a:rPr lang="en-US" sz="5500" dirty="0">
                <a:solidFill>
                  <a:srgbClr val="7030A0"/>
                </a:solidFill>
              </a:rPr>
              <a:t>Background</a:t>
            </a:r>
          </a:p>
        </p:txBody>
      </p:sp>
      <p:sp>
        <p:nvSpPr>
          <p:cNvPr id="2053" name="Rectangle 18"/>
          <p:cNvSpPr>
            <a:spLocks noChangeArrowheads="1"/>
          </p:cNvSpPr>
          <p:nvPr/>
        </p:nvSpPr>
        <p:spPr bwMode="auto">
          <a:xfrm>
            <a:off x="12951561" y="38503318"/>
            <a:ext cx="16913518" cy="792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/>
            <a:r>
              <a:rPr lang="en-US" sz="5500" dirty="0">
                <a:solidFill>
                  <a:srgbClr val="7030A0"/>
                </a:solidFill>
              </a:rPr>
              <a:t>References </a:t>
            </a:r>
          </a:p>
        </p:txBody>
      </p:sp>
      <p:sp>
        <p:nvSpPr>
          <p:cNvPr id="2" name="Rectangle 30"/>
          <p:cNvSpPr>
            <a:spLocks noChangeArrowheads="1"/>
          </p:cNvSpPr>
          <p:nvPr/>
        </p:nvSpPr>
        <p:spPr bwMode="auto">
          <a:xfrm>
            <a:off x="9481135" y="6313735"/>
            <a:ext cx="20435302" cy="910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/>
            <a:r>
              <a:rPr lang="en-US" sz="5500" dirty="0">
                <a:solidFill>
                  <a:srgbClr val="7030A0"/>
                </a:solidFill>
              </a:rPr>
              <a:t>Objectives</a:t>
            </a:r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15571182" y="41954038"/>
            <a:ext cx="10912275" cy="7694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01" tIns="45703" rIns="91401" bIns="45703">
            <a:spAutoFit/>
          </a:bodyPr>
          <a:lstStyle>
            <a:defPPr>
              <a:defRPr kern="1200" smtId="4294967295"/>
            </a:defPPr>
          </a:lstStyle>
          <a:p>
            <a:pPr algn="ctr" eaLnBrk="0" hangingPunct="0">
              <a:spcBef>
                <a:spcPct val="20000"/>
              </a:spcBef>
              <a:defRPr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This research was supported by Oman Government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US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jokha.al-qassabi@postgrad.manchester.ac.uk </a:t>
            </a:r>
          </a:p>
        </p:txBody>
      </p:sp>
      <p:sp>
        <p:nvSpPr>
          <p:cNvPr id="2057" name="Text Box 58"/>
          <p:cNvSpPr txBox="1">
            <a:spLocks noChangeArrowheads="1"/>
          </p:cNvSpPr>
          <p:nvPr/>
        </p:nvSpPr>
        <p:spPr bwMode="auto">
          <a:xfrm>
            <a:off x="542928" y="7527929"/>
            <a:ext cx="8393111" cy="55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01" tIns="45703" rIns="91401" bIns="45703">
            <a:spAutoFit/>
          </a:bodyPr>
          <a:lstStyle>
            <a:defPPr>
              <a:defRPr kern="1200" smtId="4294967295"/>
            </a:defPPr>
            <a:lvl1pPr eaLnBrk="0" hangingPunct="0">
              <a:defRPr sz="3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059" name="Text Box 64"/>
          <p:cNvSpPr txBox="1">
            <a:spLocks noChangeArrowheads="1"/>
          </p:cNvSpPr>
          <p:nvPr/>
        </p:nvSpPr>
        <p:spPr bwMode="auto">
          <a:xfrm>
            <a:off x="8126413" y="7627939"/>
            <a:ext cx="8639175" cy="55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01" tIns="45703" rIns="91401" bIns="45703">
            <a:spAutoFit/>
          </a:bodyPr>
          <a:lstStyle>
            <a:defPPr>
              <a:defRPr kern="1200" smtId="4294967295"/>
            </a:defPPr>
            <a:lvl1pPr eaLnBrk="0" hangingPunct="0">
              <a:defRPr sz="3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116" name="Rectangle 68"/>
          <p:cNvSpPr>
            <a:spLocks noChangeArrowheads="1"/>
          </p:cNvSpPr>
          <p:nvPr/>
        </p:nvSpPr>
        <p:spPr bwMode="auto">
          <a:xfrm>
            <a:off x="21001055" y="29903058"/>
            <a:ext cx="8889117" cy="93419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>
              <a:defRPr/>
            </a:pPr>
            <a:r>
              <a:rPr lang="en-US" sz="5500" dirty="0" smtClean="0">
                <a:solidFill>
                  <a:srgbClr val="7030A0"/>
                </a:solidFill>
              </a:rPr>
              <a:t>Conclusions</a:t>
            </a:r>
            <a:endParaRPr lang="en-US" sz="5500" dirty="0">
              <a:solidFill>
                <a:srgbClr val="7030A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061" name="Rectangle 78"/>
          <p:cNvSpPr>
            <a:spLocks noChangeArrowheads="1"/>
          </p:cNvSpPr>
          <p:nvPr/>
        </p:nvSpPr>
        <p:spPr bwMode="auto">
          <a:xfrm>
            <a:off x="8" y="17052139"/>
            <a:ext cx="9222469" cy="754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/>
            <a:r>
              <a:rPr lang="en-US" sz="5500" dirty="0">
                <a:solidFill>
                  <a:srgbClr val="7030A0"/>
                </a:solidFill>
              </a:rPr>
              <a:t>Results</a:t>
            </a:r>
          </a:p>
        </p:txBody>
      </p:sp>
      <p:sp>
        <p:nvSpPr>
          <p:cNvPr id="2065" name="Rectangle 148"/>
          <p:cNvSpPr>
            <a:spLocks noChangeArrowheads="1"/>
          </p:cNvSpPr>
          <p:nvPr/>
        </p:nvSpPr>
        <p:spPr bwMode="auto">
          <a:xfrm>
            <a:off x="9489071" y="9814720"/>
            <a:ext cx="20087375" cy="838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137103" tIns="68545" rIns="137103" bIns="68545" anchor="ctr"/>
          <a:lstStyle>
            <a:defPPr>
              <a:defRPr kern="1200" smtId="4294967295"/>
            </a:defPPr>
          </a:lstStyle>
          <a:p>
            <a:pPr algn="ctr" defTabSz="4701662"/>
            <a:r>
              <a:rPr lang="en-US" sz="5500" dirty="0">
                <a:solidFill>
                  <a:srgbClr val="7030A0"/>
                </a:solidFill>
              </a:rPr>
              <a:t>Methods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9" t="30842" r="17055" b="31978"/>
          <a:stretch/>
        </p:blipFill>
        <p:spPr bwMode="auto">
          <a:xfrm>
            <a:off x="0" y="8523"/>
            <a:ext cx="5303837" cy="142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7330" y="7488208"/>
            <a:ext cx="9049694" cy="94487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Renal impairment (RI) leads to physiological changes that can affect the pharmacokinetics (PK) of drugs.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/>
              <a:t>Changes in fraction unbound in plasma </a:t>
            </a:r>
            <a:r>
              <a:rPr lang="en-GB" dirty="0"/>
              <a:t>(</a:t>
            </a:r>
            <a:r>
              <a:rPr lang="en-GB" dirty="0" err="1"/>
              <a:t>f</a:t>
            </a:r>
            <a:r>
              <a:rPr lang="en-GB" baseline="-25000" dirty="0" err="1"/>
              <a:t>u</a:t>
            </a:r>
            <a:r>
              <a:rPr lang="en-GB" dirty="0"/>
              <a:t>) can be due to alteration in proteins levels (mainly human serum albumin (HSA) and α1-acid glycoprotein (AAG))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89072" y="7512848"/>
            <a:ext cx="20427365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The main objectives of this study were to </a:t>
            </a:r>
            <a:r>
              <a:rPr lang="en-GB" dirty="0" smtClean="0"/>
              <a:t>develop: </a:t>
            </a:r>
            <a:endParaRPr lang="en-GB" dirty="0"/>
          </a:p>
          <a:p>
            <a:pPr marL="514350" indent="-514350">
              <a:buAutoNum type="arabicParenBoth"/>
            </a:pPr>
            <a:r>
              <a:rPr lang="en-GB" dirty="0" smtClean="0"/>
              <a:t> a </a:t>
            </a:r>
            <a:r>
              <a:rPr lang="en-GB" dirty="0"/>
              <a:t>model that can predict the </a:t>
            </a:r>
            <a:r>
              <a:rPr lang="en-GB" dirty="0" err="1"/>
              <a:t>f</a:t>
            </a:r>
            <a:r>
              <a:rPr lang="en-GB" baseline="-25000" dirty="0" err="1"/>
              <a:t>u</a:t>
            </a:r>
            <a:r>
              <a:rPr lang="en-GB" dirty="0"/>
              <a:t> based on known changes in the levels of (HSA and AAG) </a:t>
            </a:r>
            <a:r>
              <a:rPr lang="en-GB" dirty="0" smtClean="0"/>
              <a:t>at </a:t>
            </a:r>
            <a:r>
              <a:rPr lang="en-GB" dirty="0"/>
              <a:t>various degrees of RI for 23 drugs and, </a:t>
            </a:r>
          </a:p>
          <a:p>
            <a:r>
              <a:rPr lang="en-GB" dirty="0"/>
              <a:t>(2) a model that can predict the clearance (CL) using the </a:t>
            </a:r>
            <a:r>
              <a:rPr lang="en-GB" dirty="0" err="1"/>
              <a:t>f</a:t>
            </a:r>
            <a:r>
              <a:rPr lang="en-GB" baseline="-25000" dirty="0" err="1"/>
              <a:t>u</a:t>
            </a:r>
            <a:r>
              <a:rPr lang="en-GB" dirty="0"/>
              <a:t> model for 14 drugs </a:t>
            </a:r>
            <a:r>
              <a:rPr lang="en-GB" dirty="0" smtClean="0"/>
              <a:t>at </a:t>
            </a:r>
            <a:r>
              <a:rPr lang="en-GB" dirty="0"/>
              <a:t>different stages of RI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52835398"/>
              </p:ext>
            </p:extLst>
          </p:nvPr>
        </p:nvGraphicFramePr>
        <p:xfrm>
          <a:off x="10690517" y="8747919"/>
          <a:ext cx="19225920" cy="1638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Oval 3"/>
          <p:cNvSpPr/>
          <p:nvPr/>
        </p:nvSpPr>
        <p:spPr>
          <a:xfrm>
            <a:off x="11247437" y="13853319"/>
            <a:ext cx="3510965" cy="12954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1.Predicting Protein Levels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15430508" y="19677134"/>
                <a:ext cx="7543800" cy="36576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/>
                  <a:t>Used the HSA and AAG model to predict the protein levels in RI </a:t>
                </a:r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/>
                  <a:t>Statistical model used 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/>
                        </a:rPr>
                        <m:t>𝒇𝒖𝒊</m:t>
                      </m:r>
                      <m:r>
                        <a:rPr lang="en-GB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b="1" i="1">
                              <a:latin typeface="Cambria Math"/>
                            </a:rPr>
                            <m:t>𝟏</m:t>
                          </m:r>
                          <m:r>
                            <a:rPr lang="en-GB" b="1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</a:rPr>
                                    <m:t>𝟏</m:t>
                                  </m:r>
                                  <m:r>
                                    <a:rPr lang="en-GB" b="1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GB" b="1" i="1">
                                      <a:latin typeface="Cambria Math"/>
                                    </a:rPr>
                                    <m:t>𝒇𝒖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/>
                                </a:rPr>
                                <m:t>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</a:rPr>
                                    <m:t>𝑷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/>
                                </a:rPr>
                                <m:t>𝒊</m:t>
                              </m:r>
                            </m:num>
                            <m:den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b="1" i="1">
                                      <a:latin typeface="Cambria Math"/>
                                    </a:rPr>
                                    <m:t>𝑷</m:t>
                                  </m:r>
                                </m:e>
                              </m:d>
                              <m:r>
                                <a:rPr lang="en-GB" b="1" i="1">
                                  <a:latin typeface="Cambria Math"/>
                                </a:rPr>
                                <m:t>×</m:t>
                              </m:r>
                              <m:r>
                                <a:rPr lang="en-GB" b="1" i="1">
                                  <a:latin typeface="Cambria Math"/>
                                </a:rPr>
                                <m:t>𝒇𝒖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0508" y="19677134"/>
                <a:ext cx="7543800" cy="365760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11740306" y="19873119"/>
            <a:ext cx="3420000" cy="1296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Predicting </a:t>
            </a:r>
            <a:r>
              <a:rPr lang="en-GB" dirty="0" err="1"/>
              <a:t>fu</a:t>
            </a:r>
            <a:r>
              <a:rPr lang="en-GB" dirty="0"/>
              <a:t>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6765588" y="18921844"/>
            <a:ext cx="533400" cy="718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22144037" y="18921845"/>
            <a:ext cx="685800" cy="718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5430508" y="24140319"/>
            <a:ext cx="14145938" cy="510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Used HSA, AAG, </a:t>
            </a:r>
            <a:r>
              <a:rPr lang="en-GB" sz="2800" dirty="0" err="1"/>
              <a:t>fu</a:t>
            </a:r>
            <a:r>
              <a:rPr lang="en-GB" sz="2800" dirty="0"/>
              <a:t> models to predict the CL in RI </a:t>
            </a:r>
          </a:p>
          <a:p>
            <a:r>
              <a:rPr lang="en-GB" sz="2800" dirty="0" err="1">
                <a:solidFill>
                  <a:srgbClr val="002060"/>
                </a:solidFill>
              </a:rPr>
              <a:t>CLr</a:t>
            </a:r>
            <a:r>
              <a:rPr lang="en-GB" sz="2800" dirty="0">
                <a:solidFill>
                  <a:srgbClr val="002060"/>
                </a:solidFill>
              </a:rPr>
              <a:t> Predictions</a:t>
            </a:r>
          </a:p>
          <a:p>
            <a:r>
              <a:rPr lang="en-GB" sz="2800" dirty="0" err="1"/>
              <a:t>CLr</a:t>
            </a:r>
            <a:r>
              <a:rPr lang="en-GB" sz="2800" baseline="-25000" dirty="0" err="1"/>
              <a:t>mild</a:t>
            </a:r>
            <a:r>
              <a:rPr lang="en-GB" sz="2800" baseline="-25000" dirty="0"/>
              <a:t> </a:t>
            </a:r>
            <a:r>
              <a:rPr lang="en-GB" sz="2800" dirty="0"/>
              <a:t>= (</a:t>
            </a:r>
            <a:r>
              <a:rPr lang="en-GB" sz="2800" dirty="0" err="1"/>
              <a:t>CLr</a:t>
            </a:r>
            <a:r>
              <a:rPr lang="en-GB" sz="2800" baseline="-25000" dirty="0" err="1"/>
              <a:t>HV</a:t>
            </a:r>
            <a:r>
              <a:rPr lang="en-GB" sz="2800" dirty="0"/>
              <a:t>*((</a:t>
            </a:r>
            <a:r>
              <a:rPr lang="en-GB" sz="2800" dirty="0" err="1"/>
              <a:t>GFR</a:t>
            </a:r>
            <a:r>
              <a:rPr lang="en-GB" sz="2800" baseline="-25000" dirty="0" err="1"/>
              <a:t>mild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mild</a:t>
            </a:r>
            <a:r>
              <a:rPr lang="en-GB" sz="2800" dirty="0"/>
              <a:t>) / (GFR</a:t>
            </a:r>
            <a:r>
              <a:rPr lang="en-GB" sz="2800" baseline="-25000" dirty="0"/>
              <a:t>HV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dirty="0"/>
              <a:t>)))</a:t>
            </a:r>
          </a:p>
          <a:p>
            <a:r>
              <a:rPr lang="en-GB" sz="2800" dirty="0" err="1"/>
              <a:t>CLr</a:t>
            </a:r>
            <a:r>
              <a:rPr lang="en-GB" sz="2800" baseline="-25000" dirty="0" err="1"/>
              <a:t>moderate</a:t>
            </a:r>
            <a:r>
              <a:rPr lang="en-GB" sz="2800" dirty="0"/>
              <a:t> =(</a:t>
            </a:r>
            <a:r>
              <a:rPr lang="en-GB" sz="2800" dirty="0" err="1"/>
              <a:t>CLr</a:t>
            </a:r>
            <a:r>
              <a:rPr lang="en-GB" sz="2800" baseline="-25000" dirty="0" err="1"/>
              <a:t>HV</a:t>
            </a:r>
            <a:r>
              <a:rPr lang="en-GB" sz="2800" dirty="0"/>
              <a:t>*((</a:t>
            </a:r>
            <a:r>
              <a:rPr lang="en-GB" sz="2800" dirty="0" err="1"/>
              <a:t>GFR</a:t>
            </a:r>
            <a:r>
              <a:rPr lang="en-GB" sz="2800" baseline="-25000" dirty="0" err="1"/>
              <a:t>moderate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moderate</a:t>
            </a:r>
            <a:r>
              <a:rPr lang="en-GB" sz="2800" dirty="0"/>
              <a:t>)/ (GFR</a:t>
            </a:r>
            <a:r>
              <a:rPr lang="en-GB" sz="2800" baseline="-25000" dirty="0"/>
              <a:t>HV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dirty="0"/>
              <a:t>)))</a:t>
            </a:r>
          </a:p>
          <a:p>
            <a:r>
              <a:rPr lang="en-GB" sz="2800" dirty="0" err="1"/>
              <a:t>CLr</a:t>
            </a:r>
            <a:r>
              <a:rPr lang="en-GB" sz="2800" baseline="-25000" dirty="0" err="1"/>
              <a:t>Severe</a:t>
            </a:r>
            <a:r>
              <a:rPr lang="en-GB" sz="2800" dirty="0"/>
              <a:t> = (</a:t>
            </a:r>
            <a:r>
              <a:rPr lang="en-GB" sz="2800" dirty="0" err="1"/>
              <a:t>CLr</a:t>
            </a:r>
            <a:r>
              <a:rPr lang="en-GB" sz="2800" baseline="-25000" dirty="0" err="1"/>
              <a:t>HV</a:t>
            </a:r>
            <a:r>
              <a:rPr lang="en-GB" sz="2800" dirty="0"/>
              <a:t>*((</a:t>
            </a:r>
            <a:r>
              <a:rPr lang="en-GB" sz="2800" dirty="0" err="1"/>
              <a:t>GFR</a:t>
            </a:r>
            <a:r>
              <a:rPr lang="en-GB" sz="2800" baseline="-25000" dirty="0" err="1"/>
              <a:t>severe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Severe</a:t>
            </a:r>
            <a:r>
              <a:rPr lang="en-GB" sz="2800" dirty="0"/>
              <a:t>) / (GFR</a:t>
            </a:r>
            <a:r>
              <a:rPr lang="en-GB" sz="2800" baseline="-25000" dirty="0"/>
              <a:t>HV</a:t>
            </a:r>
            <a:r>
              <a:rPr lang="en-GB" sz="2800" dirty="0"/>
              <a:t>*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baseline="-25000" dirty="0"/>
              <a:t>)</a:t>
            </a:r>
            <a:r>
              <a:rPr lang="en-GB" sz="2800" dirty="0"/>
              <a:t>))</a:t>
            </a:r>
          </a:p>
          <a:p>
            <a:r>
              <a:rPr lang="en-GB" sz="2800" dirty="0" err="1">
                <a:solidFill>
                  <a:srgbClr val="002060"/>
                </a:solidFill>
              </a:rPr>
              <a:t>CLnr</a:t>
            </a:r>
            <a:r>
              <a:rPr lang="en-GB" sz="2800" dirty="0">
                <a:solidFill>
                  <a:srgbClr val="002060"/>
                </a:solidFill>
              </a:rPr>
              <a:t> Predictions</a:t>
            </a:r>
          </a:p>
          <a:p>
            <a:r>
              <a:rPr lang="en-GB" sz="2800" dirty="0" err="1"/>
              <a:t>CLnrPred</a:t>
            </a:r>
            <a:r>
              <a:rPr lang="en-GB" sz="2800" baseline="-25000" dirty="0" err="1"/>
              <a:t>mild</a:t>
            </a:r>
            <a:r>
              <a:rPr lang="en-GB" sz="2800" dirty="0"/>
              <a:t>= (((</a:t>
            </a:r>
            <a:r>
              <a:rPr lang="en-GB" sz="2800" dirty="0" err="1"/>
              <a:t>Clnr</a:t>
            </a:r>
            <a:r>
              <a:rPr lang="en-GB" sz="2800" baseline="-25000" dirty="0" err="1"/>
              <a:t>HV</a:t>
            </a:r>
            <a:r>
              <a:rPr lang="en-GB" sz="2800" dirty="0"/>
              <a:t>*</a:t>
            </a:r>
            <a:r>
              <a:rPr lang="en-GB" sz="2800" dirty="0" err="1"/>
              <a:t>fmCYPn</a:t>
            </a:r>
            <a:r>
              <a:rPr lang="en-GB" sz="2800" dirty="0"/>
              <a:t>*fraction of </a:t>
            </a:r>
            <a:r>
              <a:rPr lang="en-GB" sz="2800" dirty="0" err="1"/>
              <a:t>CYPn</a:t>
            </a:r>
            <a:r>
              <a:rPr lang="en-GB" sz="2800" dirty="0"/>
              <a:t> activity in mild) *(</a:t>
            </a:r>
            <a:r>
              <a:rPr lang="en-GB" sz="2800" dirty="0" err="1"/>
              <a:t>fu</a:t>
            </a:r>
            <a:r>
              <a:rPr lang="en-GB" sz="2800" baseline="-25000" dirty="0" err="1"/>
              <a:t>mild</a:t>
            </a:r>
            <a:r>
              <a:rPr lang="en-GB" sz="2800" dirty="0"/>
              <a:t>/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dirty="0" smtClean="0"/>
              <a:t>)</a:t>
            </a:r>
            <a:endParaRPr lang="en-GB" sz="2800" dirty="0"/>
          </a:p>
          <a:p>
            <a:r>
              <a:rPr lang="en-GB" sz="2800" dirty="0" err="1"/>
              <a:t>CLnrPred</a:t>
            </a:r>
            <a:r>
              <a:rPr lang="en-GB" sz="2800" baseline="-25000" dirty="0" err="1"/>
              <a:t>moderate</a:t>
            </a:r>
            <a:r>
              <a:rPr lang="en-GB" sz="2800" dirty="0"/>
              <a:t>= (((</a:t>
            </a:r>
            <a:r>
              <a:rPr lang="en-GB" sz="2800" dirty="0" err="1"/>
              <a:t>Clnr</a:t>
            </a:r>
            <a:r>
              <a:rPr lang="en-GB" sz="2800" baseline="-25000" dirty="0" err="1"/>
              <a:t>HV</a:t>
            </a:r>
            <a:r>
              <a:rPr lang="en-GB" sz="2800" dirty="0"/>
              <a:t>*</a:t>
            </a:r>
            <a:r>
              <a:rPr lang="en-GB" sz="2800" dirty="0" err="1"/>
              <a:t>fmCYPn</a:t>
            </a:r>
            <a:r>
              <a:rPr lang="en-GB" sz="2800" dirty="0"/>
              <a:t>*fraction of </a:t>
            </a:r>
            <a:r>
              <a:rPr lang="en-GB" sz="2800" dirty="0" err="1"/>
              <a:t>CYPn</a:t>
            </a:r>
            <a:r>
              <a:rPr lang="en-GB" sz="2800" dirty="0"/>
              <a:t> activity in moderate) *(</a:t>
            </a:r>
            <a:r>
              <a:rPr lang="en-GB" sz="2800" dirty="0" err="1"/>
              <a:t>fu</a:t>
            </a:r>
            <a:r>
              <a:rPr lang="en-GB" sz="2800" baseline="-25000" dirty="0" err="1"/>
              <a:t>moderate</a:t>
            </a:r>
            <a:r>
              <a:rPr lang="en-GB" sz="2800" dirty="0"/>
              <a:t>/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dirty="0"/>
              <a:t>)</a:t>
            </a:r>
          </a:p>
          <a:p>
            <a:r>
              <a:rPr lang="en-GB" sz="2800" dirty="0" err="1"/>
              <a:t>CLnrPred</a:t>
            </a:r>
            <a:r>
              <a:rPr lang="en-GB" sz="2800" baseline="-25000" dirty="0" err="1"/>
              <a:t>Severe</a:t>
            </a:r>
            <a:r>
              <a:rPr lang="en-GB" sz="2800" dirty="0"/>
              <a:t>= (((</a:t>
            </a:r>
            <a:r>
              <a:rPr lang="en-GB" sz="2800" dirty="0" err="1"/>
              <a:t>Clnr</a:t>
            </a:r>
            <a:r>
              <a:rPr lang="en-GB" sz="2800" baseline="-25000" dirty="0" err="1"/>
              <a:t>HV</a:t>
            </a:r>
            <a:r>
              <a:rPr lang="en-GB" sz="2800" dirty="0"/>
              <a:t>*</a:t>
            </a:r>
            <a:r>
              <a:rPr lang="en-GB" sz="2800" dirty="0" err="1"/>
              <a:t>fmCYPn</a:t>
            </a:r>
            <a:r>
              <a:rPr lang="en-GB" sz="2800" dirty="0"/>
              <a:t>*fraction of </a:t>
            </a:r>
            <a:r>
              <a:rPr lang="en-GB" sz="2800" dirty="0" err="1"/>
              <a:t>CYPn</a:t>
            </a:r>
            <a:r>
              <a:rPr lang="en-GB" sz="2800" dirty="0"/>
              <a:t> activity in severe) *(</a:t>
            </a:r>
            <a:r>
              <a:rPr lang="en-GB" sz="2800" dirty="0" err="1"/>
              <a:t>fu</a:t>
            </a:r>
            <a:r>
              <a:rPr lang="en-GB" sz="2800" baseline="-25000" dirty="0" err="1"/>
              <a:t>severe</a:t>
            </a:r>
            <a:r>
              <a:rPr lang="en-GB" sz="2800" dirty="0"/>
              <a:t>/</a:t>
            </a:r>
            <a:r>
              <a:rPr lang="en-GB" sz="2800" dirty="0" err="1"/>
              <a:t>fu</a:t>
            </a:r>
            <a:r>
              <a:rPr lang="en-GB" sz="2800" baseline="-25000" dirty="0" err="1"/>
              <a:t>HV</a:t>
            </a:r>
            <a:r>
              <a:rPr lang="en-GB" sz="2800" dirty="0"/>
              <a:t>)</a:t>
            </a:r>
          </a:p>
          <a:p>
            <a:endParaRPr lang="en-GB" sz="3000" dirty="0"/>
          </a:p>
          <a:p>
            <a:pPr algn="ctr"/>
            <a:endParaRPr lang="en-GB" sz="2800" dirty="0"/>
          </a:p>
        </p:txBody>
      </p:sp>
      <p:sp>
        <p:nvSpPr>
          <p:cNvPr id="25" name="Oval 24"/>
          <p:cNvSpPr/>
          <p:nvPr/>
        </p:nvSpPr>
        <p:spPr>
          <a:xfrm>
            <a:off x="11765986" y="24178692"/>
            <a:ext cx="3420000" cy="1296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3. Predicting CL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202408" y="23334734"/>
            <a:ext cx="0" cy="805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6124237" y="28480545"/>
            <a:ext cx="2971800" cy="685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(7 basic)</a:t>
            </a:r>
          </a:p>
        </p:txBody>
      </p:sp>
      <p:sp>
        <p:nvSpPr>
          <p:cNvPr id="29" name="Oval 28"/>
          <p:cNvSpPr/>
          <p:nvPr/>
        </p:nvSpPr>
        <p:spPr>
          <a:xfrm>
            <a:off x="19922420" y="28461495"/>
            <a:ext cx="2971800" cy="685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(5 acidic)</a:t>
            </a:r>
          </a:p>
        </p:txBody>
      </p:sp>
      <p:sp>
        <p:nvSpPr>
          <p:cNvPr id="31" name="Oval 30"/>
          <p:cNvSpPr/>
          <p:nvPr/>
        </p:nvSpPr>
        <p:spPr>
          <a:xfrm>
            <a:off x="23744237" y="28476576"/>
            <a:ext cx="2971800" cy="685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(2 neutral) 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4832" y="55025"/>
            <a:ext cx="5334285" cy="1377693"/>
          </a:xfrm>
          <a:prstGeom prst="rect">
            <a:avLst/>
          </a:prstGeom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43" y="23512380"/>
            <a:ext cx="9082133" cy="4949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88" y="17891919"/>
            <a:ext cx="9100897" cy="484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2" y="29991165"/>
            <a:ext cx="6077893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8" y="34047936"/>
            <a:ext cx="6032248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1" y="38316971"/>
            <a:ext cx="6107073" cy="399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232" y="29968885"/>
            <a:ext cx="6181725" cy="390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D4D8D8"/>
              </a:clrFrom>
              <a:clrTo>
                <a:srgbClr val="D4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colorTemperature colorTemp="59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998" y="34057966"/>
            <a:ext cx="618172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D4D8D8"/>
              </a:clrFrom>
              <a:clrTo>
                <a:srgbClr val="D4D8D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colorTemperature colorTemp="59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464" y="38316971"/>
            <a:ext cx="6163259" cy="399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Down Arrow Callout 26"/>
          <p:cNvSpPr/>
          <p:nvPr/>
        </p:nvSpPr>
        <p:spPr>
          <a:xfrm>
            <a:off x="7041059" y="29017119"/>
            <a:ext cx="4587378" cy="917574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endParaRPr lang="en-GB" sz="1400" b="1" dirty="0">
              <a:solidFill>
                <a:schemeClr val="bg1"/>
              </a:solidFill>
              <a:latin typeface="Georgia"/>
            </a:endParaRPr>
          </a:p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endParaRPr lang="en-GB" sz="1400" b="1" dirty="0">
              <a:solidFill>
                <a:schemeClr val="bg1"/>
              </a:solidFill>
              <a:latin typeface="Georgia"/>
            </a:endParaRPr>
          </a:p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r>
              <a:rPr lang="en-GB" sz="1400" b="1" dirty="0">
                <a:solidFill>
                  <a:schemeClr val="bg1"/>
                </a:solidFill>
                <a:latin typeface="Georgia"/>
              </a:rPr>
              <a:t>CL Predictions based on AAG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1" name="Down Arrow Callout 60"/>
          <p:cNvSpPr/>
          <p:nvPr/>
        </p:nvSpPr>
        <p:spPr>
          <a:xfrm>
            <a:off x="930274" y="29147295"/>
            <a:ext cx="4343400" cy="917574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endParaRPr lang="en-GB" sz="1400" b="1" dirty="0">
              <a:solidFill>
                <a:schemeClr val="bg1"/>
              </a:solidFill>
              <a:latin typeface="Georgia"/>
            </a:endParaRPr>
          </a:p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endParaRPr lang="en-GB" sz="1400" b="1" dirty="0">
              <a:solidFill>
                <a:schemeClr val="bg1"/>
              </a:solidFill>
              <a:latin typeface="Georgia"/>
            </a:endParaRPr>
          </a:p>
          <a:p>
            <a:pPr marL="45720" lvl="0" algn="ctr" fontAlgn="auto"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</a:pPr>
            <a:r>
              <a:rPr lang="en-GB" sz="1400" b="1" dirty="0">
                <a:solidFill>
                  <a:schemeClr val="bg1"/>
                </a:solidFill>
                <a:latin typeface="Georgia"/>
              </a:rPr>
              <a:t>CL Predictions based on HSA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2048" name="Straight Arrow Connector 2047"/>
          <p:cNvCxnSpPr/>
          <p:nvPr/>
        </p:nvCxnSpPr>
        <p:spPr>
          <a:xfrm flipH="1">
            <a:off x="9190037" y="20521119"/>
            <a:ext cx="2550269" cy="49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50" name="Straight Arrow Connector 2049"/>
          <p:cNvCxnSpPr/>
          <p:nvPr/>
        </p:nvCxnSpPr>
        <p:spPr>
          <a:xfrm flipH="1">
            <a:off x="9222477" y="20939919"/>
            <a:ext cx="2786960" cy="411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25" idx="3"/>
          </p:cNvCxnSpPr>
          <p:nvPr/>
        </p:nvCxnSpPr>
        <p:spPr>
          <a:xfrm flipH="1">
            <a:off x="9902822" y="25284897"/>
            <a:ext cx="2364011" cy="37322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2919" y="30102997"/>
            <a:ext cx="7769518" cy="577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70" name="Elbow Connector 2069"/>
          <p:cNvCxnSpPr>
            <a:stCxn id="15" idx="1"/>
          </p:cNvCxnSpPr>
          <p:nvPr/>
        </p:nvCxnSpPr>
        <p:spPr>
          <a:xfrm rot="10800000" flipV="1">
            <a:off x="14371638" y="26693018"/>
            <a:ext cx="1058870" cy="339090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74" name="TextBox 2073"/>
          <p:cNvSpPr txBox="1"/>
          <p:nvPr/>
        </p:nvSpPr>
        <p:spPr>
          <a:xfrm>
            <a:off x="13674019" y="39291753"/>
            <a:ext cx="162424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Rowland Yeo, K. </a:t>
            </a:r>
            <a:r>
              <a:rPr lang="en-GB" sz="2400" i="1" dirty="0"/>
              <a:t>et al.</a:t>
            </a:r>
            <a:r>
              <a:rPr lang="en-GB" sz="2400" dirty="0"/>
              <a:t> (2011) ‘</a:t>
            </a:r>
            <a:r>
              <a:rPr lang="en-GB" sz="2400" dirty="0" err="1"/>
              <a:t>Modeling</a:t>
            </a:r>
            <a:r>
              <a:rPr lang="en-GB" sz="2400" dirty="0"/>
              <a:t> and predicting drug pharmacokinetics in patients with renal impairment’, </a:t>
            </a:r>
            <a:r>
              <a:rPr lang="en-GB" sz="2400" i="1" dirty="0"/>
              <a:t>Expert Review of Clinical Pharmacology</a:t>
            </a:r>
            <a:r>
              <a:rPr lang="en-GB" sz="2400" dirty="0"/>
              <a:t>, 4(2), pp. 261–274. </a:t>
            </a:r>
            <a:r>
              <a:rPr lang="en-GB" sz="2400" dirty="0" err="1"/>
              <a:t>doi</a:t>
            </a:r>
            <a:r>
              <a:rPr lang="en-GB" sz="2400" dirty="0"/>
              <a:t>: 10.1586/ecp.10.143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McNamara, P. J. and Alcorn, J. (2002) ‘Protein binding predictions in infants’, </a:t>
            </a:r>
            <a:r>
              <a:rPr lang="en-GB" sz="2400" i="1" dirty="0"/>
              <a:t>AAPS </a:t>
            </a:r>
            <a:r>
              <a:rPr lang="en-GB" sz="2400" i="1" dirty="0" err="1"/>
              <a:t>PharmSci</a:t>
            </a:r>
            <a:r>
              <a:rPr lang="en-GB" sz="2400" dirty="0"/>
              <a:t>, 4(1), pp. 19–26. </a:t>
            </a:r>
            <a:r>
              <a:rPr lang="en-GB" sz="2400" dirty="0" err="1"/>
              <a:t>doi</a:t>
            </a:r>
            <a:r>
              <a:rPr lang="en-GB" sz="2400" dirty="0"/>
              <a:t>: 10.1208/ps040104</a:t>
            </a:r>
            <a:r>
              <a:rPr lang="en-GB" sz="24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 smtClean="0"/>
              <a:t> </a:t>
            </a:r>
            <a:r>
              <a:rPr lang="en-GB" sz="2400" dirty="0"/>
              <a:t>Life Options (2018). </a:t>
            </a:r>
            <a:r>
              <a:rPr lang="en-GB" sz="2400" i="1" dirty="0"/>
              <a:t>Kidney</a:t>
            </a:r>
            <a:r>
              <a:rPr lang="en-GB" sz="2400" dirty="0"/>
              <a:t>. [image] Available at: https://</a:t>
            </a:r>
            <a:r>
              <a:rPr lang="en-GB" sz="2400" dirty="0" smtClean="0"/>
              <a:t>lifeoptions.org/living-with-kidney-failure/kidney-transplant.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Aarav Medicare (2018). </a:t>
            </a:r>
            <a:r>
              <a:rPr lang="en-GB" sz="2400" i="1" dirty="0"/>
              <a:t>Liver image</a:t>
            </a:r>
            <a:r>
              <a:rPr lang="en-GB" sz="2400" dirty="0"/>
              <a:t>. [image] Available at: http://</a:t>
            </a:r>
            <a:r>
              <a:rPr lang="en-GB" sz="2400" dirty="0" smtClean="0"/>
              <a:t>aaravmedicare.com/treatmentoffered/Liver%20Transplant.aspx.</a:t>
            </a:r>
            <a:endParaRPr lang="en-GB" sz="2400" dirty="0"/>
          </a:p>
          <a:p>
            <a:pPr marL="514350" indent="-514350">
              <a:buFont typeface="+mj-lt"/>
              <a:buAutoNum type="arabicPeriod"/>
            </a:pPr>
            <a:endParaRPr lang="en-GB" sz="2400" dirty="0"/>
          </a:p>
        </p:txBody>
      </p:sp>
      <p:sp>
        <p:nvSpPr>
          <p:cNvPr id="2075" name="TextBox 2074"/>
          <p:cNvSpPr txBox="1"/>
          <p:nvPr/>
        </p:nvSpPr>
        <p:spPr>
          <a:xfrm>
            <a:off x="21001053" y="30901828"/>
            <a:ext cx="9147899" cy="74789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The statistical </a:t>
            </a:r>
            <a:r>
              <a:rPr lang="en-GB" dirty="0" smtClean="0"/>
              <a:t>models </a:t>
            </a:r>
            <a:r>
              <a:rPr lang="en-GB" dirty="0"/>
              <a:t>proposed in this study </a:t>
            </a:r>
            <a:r>
              <a:rPr lang="en-GB" dirty="0" smtClean="0"/>
              <a:t>for </a:t>
            </a:r>
            <a:r>
              <a:rPr lang="en-GB" dirty="0" err="1" smtClean="0"/>
              <a:t>f</a:t>
            </a:r>
            <a:r>
              <a:rPr lang="en-GB" baseline="-25000" dirty="0" err="1" smtClean="0"/>
              <a:t>u</a:t>
            </a:r>
            <a:r>
              <a:rPr lang="en-GB" dirty="0" smtClean="0"/>
              <a:t> </a:t>
            </a:r>
            <a:r>
              <a:rPr lang="en-GB" dirty="0"/>
              <a:t>and CL </a:t>
            </a:r>
            <a:r>
              <a:rPr lang="en-GB" dirty="0" smtClean="0"/>
              <a:t>seem to be predictive of the clinical data. </a:t>
            </a:r>
            <a:endParaRPr lang="en-GB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In the absence of </a:t>
            </a:r>
            <a:r>
              <a:rPr lang="en-GB" dirty="0" smtClean="0"/>
              <a:t>measured </a:t>
            </a:r>
            <a:r>
              <a:rPr lang="en-GB" dirty="0"/>
              <a:t>protein </a:t>
            </a:r>
            <a:r>
              <a:rPr lang="en-GB" dirty="0" smtClean="0"/>
              <a:t>levels this </a:t>
            </a:r>
            <a:r>
              <a:rPr lang="en-GB" dirty="0"/>
              <a:t>model can </a:t>
            </a:r>
            <a:r>
              <a:rPr lang="en-GB" dirty="0" smtClean="0"/>
              <a:t>be of use. </a:t>
            </a:r>
            <a:endParaRPr lang="en-GB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Clearance </a:t>
            </a:r>
            <a:r>
              <a:rPr lang="en-GB" dirty="0"/>
              <a:t>and plasma protein binding predictions showed superior performance for HSA substrate drugs as compared to </a:t>
            </a:r>
            <a:r>
              <a:rPr lang="en-GB" dirty="0" smtClean="0"/>
              <a:t>AAG,  </a:t>
            </a:r>
            <a:r>
              <a:rPr lang="en-GB" dirty="0"/>
              <a:t>as more data was available to inform the </a:t>
            </a:r>
            <a:r>
              <a:rPr lang="en-GB" dirty="0" smtClean="0"/>
              <a:t>HSA </a:t>
            </a:r>
            <a:r>
              <a:rPr lang="en-GB" dirty="0"/>
              <a:t>binding model.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033" y="14039354"/>
            <a:ext cx="7354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Figure 1. </a:t>
            </a:r>
            <a:r>
              <a:rPr lang="en-GB" sz="2400" dirty="0" smtClean="0"/>
              <a:t>Physiological changes associated with RI.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3397860" y="35875119"/>
            <a:ext cx="6763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Figure </a:t>
            </a:r>
            <a:r>
              <a:rPr lang="en-GB" sz="2000" b="1" dirty="0"/>
              <a:t>2</a:t>
            </a:r>
            <a:r>
              <a:rPr lang="en-GB" sz="2000" b="1" dirty="0" smtClean="0"/>
              <a:t>. </a:t>
            </a:r>
            <a:r>
              <a:rPr lang="en-GB" sz="2000" b="1" dirty="0"/>
              <a:t>Association between GFR and CYP Activity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2741" y="22762092"/>
            <a:ext cx="8987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Figure </a:t>
            </a:r>
            <a:r>
              <a:rPr lang="en-GB" sz="2000" b="1" dirty="0" smtClean="0"/>
              <a:t>3. fold </a:t>
            </a:r>
            <a:r>
              <a:rPr lang="en-GB" sz="2000" b="1" dirty="0"/>
              <a:t>error of predicted </a:t>
            </a:r>
            <a:r>
              <a:rPr lang="en-GB" sz="2000" b="1" dirty="0" err="1"/>
              <a:t>fu</a:t>
            </a:r>
            <a:r>
              <a:rPr lang="en-GB" sz="2000" b="1" dirty="0"/>
              <a:t>/</a:t>
            </a:r>
            <a:r>
              <a:rPr lang="en-GB" sz="2000" b="1" dirty="0" err="1"/>
              <a:t>obs</a:t>
            </a:r>
            <a:r>
              <a:rPr lang="en-GB" sz="2000" b="1" dirty="0"/>
              <a:t> based on </a:t>
            </a:r>
            <a:r>
              <a:rPr lang="en-GB" sz="2000" b="1" dirty="0" smtClean="0"/>
              <a:t>HSA </a:t>
            </a:r>
            <a:r>
              <a:rPr lang="en-GB" sz="2000" b="1" dirty="0"/>
              <a:t>for the different renal impairment stages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7330" y="42338741"/>
            <a:ext cx="623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smtClean="0"/>
              <a:t>Figure 5. </a:t>
            </a:r>
            <a:r>
              <a:rPr lang="en-GB" sz="1800" b="1" dirty="0"/>
              <a:t>Clearance Prediction based on HSA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2741" y="28461495"/>
            <a:ext cx="8552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Figure 4</a:t>
            </a:r>
            <a:r>
              <a:rPr lang="en-GB" sz="2000" b="1" dirty="0"/>
              <a:t>. fold error of predicted </a:t>
            </a:r>
            <a:r>
              <a:rPr lang="en-GB" sz="2000" b="1" dirty="0" err="1"/>
              <a:t>fu</a:t>
            </a:r>
            <a:r>
              <a:rPr lang="en-GB" sz="2000" b="1" dirty="0"/>
              <a:t>/</a:t>
            </a:r>
            <a:r>
              <a:rPr lang="en-GB" sz="2000" b="1" dirty="0" err="1"/>
              <a:t>obs</a:t>
            </a:r>
            <a:r>
              <a:rPr lang="en-GB" sz="2000" b="1" dirty="0"/>
              <a:t> based on </a:t>
            </a:r>
            <a:r>
              <a:rPr lang="en-GB" sz="2000" b="1" dirty="0" smtClean="0"/>
              <a:t>AAG </a:t>
            </a:r>
            <a:r>
              <a:rPr lang="en-GB" sz="2000" b="1" dirty="0"/>
              <a:t>for the different renal impairment stages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97873" y="42354113"/>
            <a:ext cx="623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smtClean="0"/>
              <a:t>Figure </a:t>
            </a:r>
            <a:r>
              <a:rPr lang="en-GB" sz="1800" b="1" dirty="0"/>
              <a:t>6</a:t>
            </a:r>
            <a:r>
              <a:rPr lang="en-GB" sz="1800" b="1" dirty="0" smtClean="0"/>
              <a:t>. </a:t>
            </a:r>
            <a:r>
              <a:rPr lang="en-GB" sz="1800" b="1" dirty="0"/>
              <a:t>Clearance Prediction based on </a:t>
            </a:r>
            <a:r>
              <a:rPr lang="en-GB" sz="1800" b="1" dirty="0" smtClean="0"/>
              <a:t>AAG </a:t>
            </a:r>
            <a:r>
              <a:rPr lang="en-GB" sz="1800" b="1" dirty="0"/>
              <a:t>model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7"/>
          <a:stretch/>
        </p:blipFill>
        <p:spPr bwMode="auto">
          <a:xfrm>
            <a:off x="79744" y="9052719"/>
            <a:ext cx="9409327" cy="4986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49" name="Straight Arrow Connector 2048"/>
          <p:cNvCxnSpPr/>
          <p:nvPr/>
        </p:nvCxnSpPr>
        <p:spPr>
          <a:xfrm flipH="1">
            <a:off x="7208837" y="9814720"/>
            <a:ext cx="1371600" cy="685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7361237" y="10233819"/>
            <a:ext cx="1371600" cy="685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5.10.08"/>
  <p:tag name="AS_TITLE" val="Aspose.Slides for .NET 4.0"/>
  <p:tag name="AS_VERSION" val="15.8.1.0"/>
</p:tagLst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3615</TotalTime>
  <Words>618</Words>
  <Application>Microsoft Office PowerPoint</Application>
  <PresentationFormat>Custom</PresentationFormat>
  <Paragraphs>81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Graphicsland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research poster template</dc:title>
  <dc:subject>How To Make A Scientific Poster</dc:subject>
  <dc:creator>Graphicsland/MakeSigns.com</dc:creator>
  <cp:keywords>scientific, research, template, custom, poster, presentation, symposium, printing, PowerPoint, create, design, example, sample, download</cp:keywords>
  <dc:description>This is a free template from MakeSigns.com to help you create the perfect scientific poster.</dc:description>
  <cp:lastModifiedBy>Jokha Al Qassabi</cp:lastModifiedBy>
  <cp:revision>246</cp:revision>
  <cp:lastPrinted>2018-11-21T10:53:18Z</cp:lastPrinted>
  <dcterms:modified xsi:type="dcterms:W3CDTF">2018-11-21T10:55:45Z</dcterms:modified>
  <cp:category>templates for scientific poster</cp:category>
</cp:coreProperties>
</file>